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2">
  <p:sldMasterIdLst>
    <p:sldMasterId id="2147483978" r:id="rId1"/>
  </p:sldMasterIdLst>
  <p:notesMasterIdLst>
    <p:notesMasterId r:id="rId25"/>
  </p:notesMasterIdLst>
  <p:handoutMasterIdLst>
    <p:handoutMasterId r:id="rId26"/>
  </p:handoutMasterIdLst>
  <p:sldIdLst>
    <p:sldId id="522" r:id="rId2"/>
    <p:sldId id="813" r:id="rId3"/>
    <p:sldId id="852" r:id="rId4"/>
    <p:sldId id="664" r:id="rId5"/>
    <p:sldId id="851" r:id="rId6"/>
    <p:sldId id="804" r:id="rId7"/>
    <p:sldId id="853" r:id="rId8"/>
    <p:sldId id="839" r:id="rId9"/>
    <p:sldId id="838" r:id="rId10"/>
    <p:sldId id="850" r:id="rId11"/>
    <p:sldId id="791" r:id="rId12"/>
    <p:sldId id="845" r:id="rId13"/>
    <p:sldId id="761" r:id="rId14"/>
    <p:sldId id="843" r:id="rId15"/>
    <p:sldId id="840" r:id="rId16"/>
    <p:sldId id="841" r:id="rId17"/>
    <p:sldId id="837" r:id="rId18"/>
    <p:sldId id="849" r:id="rId19"/>
    <p:sldId id="854" r:id="rId20"/>
    <p:sldId id="815" r:id="rId21"/>
    <p:sldId id="846" r:id="rId22"/>
    <p:sldId id="842" r:id="rId23"/>
    <p:sldId id="817" r:id="rId24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72" userDrawn="1">
          <p15:clr>
            <a:srgbClr val="A4A3A4"/>
          </p15:clr>
        </p15:guide>
        <p15:guide id="4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ebs, Christopher P." initials="KCP" lastIdx="3" clrIdx="0">
    <p:extLst/>
  </p:cmAuthor>
  <p:cmAuthor id="2" name="Lindquist, Christine H." initials="LCH" lastIdx="4" clrIdx="1">
    <p:extLst/>
  </p:cmAuthor>
  <p:cmAuthor id="3" name="Berzofsky, Marcus" initials="BM" lastIdx="3" clrIdx="2">
    <p:extLst/>
  </p:cmAuthor>
  <p:cmAuthor id="4" name="Langton, Lynn" initials="LL" lastIdx="1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F82"/>
    <a:srgbClr val="EFA511"/>
    <a:srgbClr val="5D9732"/>
    <a:srgbClr val="4F2683"/>
    <a:srgbClr val="FFC525"/>
    <a:srgbClr val="BF311A"/>
    <a:srgbClr val="00CC00"/>
    <a:srgbClr val="006600"/>
    <a:srgbClr val="FF0000"/>
    <a:srgbClr val="C0C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120" autoAdjust="0"/>
  </p:normalViewPr>
  <p:slideViewPr>
    <p:cSldViewPr>
      <p:cViewPr varScale="1">
        <p:scale>
          <a:sx n="88" d="100"/>
          <a:sy n="88" d="100"/>
        </p:scale>
        <p:origin x="654" y="84"/>
      </p:cViewPr>
      <p:guideLst>
        <p:guide orient="horz" pos="2160"/>
        <p:guide pos="3840"/>
        <p:guide orient="horz" pos="672"/>
        <p:guide orient="horz" pos="3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294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image" Target="../media/image14.jpg"/><Relationship Id="rId1" Type="http://schemas.openxmlformats.org/officeDocument/2006/relationships/image" Target="../media/image13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418958437719171E-2"/>
          <c:y val="3.2553404458107574E-2"/>
          <c:w val="0.89111398757140536"/>
          <c:h val="0.78764756368526756"/>
        </c:manualLayout>
      </c:layout>
      <c:lineChart>
        <c:grouping val="standard"/>
        <c:varyColors val="0"/>
        <c:ser>
          <c:idx val="1"/>
          <c:order val="0"/>
          <c:tx>
            <c:v>Female Response Rate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1750">
                <a:solidFill>
                  <a:srgbClr val="085295"/>
                </a:solidFill>
              </a:ln>
              <a:effectLst/>
            </c:spPr>
          </c:marker>
          <c:cat>
            <c:numRef>
              <c:f>Sheet1!$B$14:$J$14</c:f>
              <c:numCache>
                <c:formatCode>General</c:formatCode>
                <c:ptCount val="9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4</c:v>
                </c:pt>
              </c:numCache>
            </c:numRef>
          </c:cat>
          <c:val>
            <c:numRef>
              <c:f>Sheet1!$B$15:$J$15</c:f>
              <c:numCache>
                <c:formatCode>0.0</c:formatCode>
                <c:ptCount val="9"/>
                <c:pt idx="0">
                  <c:v>70.838794233289647</c:v>
                </c:pt>
                <c:pt idx="1">
                  <c:v>65.415860735009673</c:v>
                </c:pt>
                <c:pt idx="2">
                  <c:v>59.614756774404178</c:v>
                </c:pt>
                <c:pt idx="3">
                  <c:v>57.188600704450856</c:v>
                </c:pt>
                <c:pt idx="4">
                  <c:v>51.122572815533985</c:v>
                </c:pt>
                <c:pt idx="5">
                  <c:v>50.849963045084998</c:v>
                </c:pt>
                <c:pt idx="6">
                  <c:v>45.982478097622028</c:v>
                </c:pt>
                <c:pt idx="7">
                  <c:v>45.479613945243251</c:v>
                </c:pt>
                <c:pt idx="8">
                  <c:v>43.269031321302634</c:v>
                </c:pt>
              </c:numCache>
            </c:numRef>
          </c:val>
          <c:smooth val="0"/>
        </c:ser>
        <c:ser>
          <c:idx val="2"/>
          <c:order val="1"/>
          <c:tx>
            <c:v>Female Average</c:v>
          </c:tx>
          <c:spPr>
            <a:ln w="158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numRef>
              <c:f>Sheet1!$B$14:$J$14</c:f>
              <c:numCache>
                <c:formatCode>General</c:formatCode>
                <c:ptCount val="9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4</c:v>
                </c:pt>
              </c:numCache>
            </c:numRef>
          </c:cat>
          <c:val>
            <c:numRef>
              <c:f>Sheet1!$B$16:$J$16</c:f>
              <c:numCache>
                <c:formatCode>General</c:formatCode>
                <c:ptCount val="9"/>
                <c:pt idx="0">
                  <c:v>54.398027813538192</c:v>
                </c:pt>
                <c:pt idx="1">
                  <c:v>54.398027813538192</c:v>
                </c:pt>
                <c:pt idx="2">
                  <c:v>54.398027813538192</c:v>
                </c:pt>
                <c:pt idx="3">
                  <c:v>54.398027813538192</c:v>
                </c:pt>
                <c:pt idx="4">
                  <c:v>54.398027813538192</c:v>
                </c:pt>
                <c:pt idx="5">
                  <c:v>54.398027813538192</c:v>
                </c:pt>
                <c:pt idx="6">
                  <c:v>54.398027813538192</c:v>
                </c:pt>
                <c:pt idx="7">
                  <c:v>54.398027813538192</c:v>
                </c:pt>
                <c:pt idx="8">
                  <c:v>54.398027813538192</c:v>
                </c:pt>
              </c:numCache>
            </c:numRef>
          </c:val>
          <c:smooth val="0"/>
        </c:ser>
        <c:ser>
          <c:idx val="3"/>
          <c:order val="2"/>
          <c:tx>
            <c:v>Male Response Rate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E87D1D"/>
              </a:solidFill>
              <a:ln w="31750">
                <a:solidFill>
                  <a:srgbClr val="D06F1A"/>
                </a:solidFill>
              </a:ln>
              <a:effectLst/>
            </c:spPr>
          </c:marker>
          <c:cat>
            <c:numRef>
              <c:f>Sheet1!$B$14:$J$14</c:f>
              <c:numCache>
                <c:formatCode>General</c:formatCode>
                <c:ptCount val="9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4</c:v>
                </c:pt>
              </c:numCache>
            </c:numRef>
          </c:cat>
          <c:val>
            <c:numRef>
              <c:f>Sheet1!$B$17:$J$17</c:f>
              <c:numCache>
                <c:formatCode>0.0</c:formatCode>
                <c:ptCount val="9"/>
                <c:pt idx="0">
                  <c:v>59.580052493438316</c:v>
                </c:pt>
                <c:pt idx="1">
                  <c:v>52.252252252252248</c:v>
                </c:pt>
                <c:pt idx="2">
                  <c:v>45.910707230343739</c:v>
                </c:pt>
                <c:pt idx="3">
                  <c:v>38.777089783281731</c:v>
                </c:pt>
                <c:pt idx="4">
                  <c:v>37.833969465648856</c:v>
                </c:pt>
                <c:pt idx="5">
                  <c:v>34.597156398104268</c:v>
                </c:pt>
                <c:pt idx="6">
                  <c:v>34.835648932565235</c:v>
                </c:pt>
                <c:pt idx="7">
                  <c:v>30.318714246799239</c:v>
                </c:pt>
                <c:pt idx="8">
                  <c:v>29.462305986696229</c:v>
                </c:pt>
              </c:numCache>
            </c:numRef>
          </c:val>
          <c:smooth val="0"/>
        </c:ser>
        <c:ser>
          <c:idx val="4"/>
          <c:order val="3"/>
          <c:tx>
            <c:v>Male Average</c:v>
          </c:tx>
          <c:spPr>
            <a:ln w="158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cat>
            <c:numRef>
              <c:f>Sheet1!$B$14:$J$14</c:f>
              <c:numCache>
                <c:formatCode>General</c:formatCode>
                <c:ptCount val="9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4</c:v>
                </c:pt>
              </c:numCache>
            </c:numRef>
          </c:cat>
          <c:val>
            <c:numRef>
              <c:f>Sheet1!$B$18:$J$18</c:f>
              <c:numCache>
                <c:formatCode>General</c:formatCode>
                <c:ptCount val="9"/>
                <c:pt idx="0">
                  <c:v>40.396432976569976</c:v>
                </c:pt>
                <c:pt idx="1">
                  <c:v>40.396432976569976</c:v>
                </c:pt>
                <c:pt idx="2">
                  <c:v>40.396432976569976</c:v>
                </c:pt>
                <c:pt idx="3">
                  <c:v>40.396432976569976</c:v>
                </c:pt>
                <c:pt idx="4">
                  <c:v>40.396432976569976</c:v>
                </c:pt>
                <c:pt idx="5">
                  <c:v>40.396432976569976</c:v>
                </c:pt>
                <c:pt idx="6">
                  <c:v>40.396432976569976</c:v>
                </c:pt>
                <c:pt idx="7">
                  <c:v>40.396432976569976</c:v>
                </c:pt>
                <c:pt idx="8">
                  <c:v>40.396432976569976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040952"/>
        <c:axId val="86456128"/>
      </c:lineChart>
      <c:catAx>
        <c:axId val="87040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  <a:r>
                  <a:rPr lang="en-US" sz="1400" baseline="0"/>
                  <a:t> Number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456128"/>
        <c:crosses val="autoZero"/>
        <c:auto val="1"/>
        <c:lblAlgn val="ctr"/>
        <c:lblOffset val="100"/>
        <c:noMultiLvlLbl val="0"/>
      </c:catAx>
      <c:valAx>
        <c:axId val="8645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Response</a:t>
                </a:r>
                <a:r>
                  <a:rPr lang="en-US" sz="1400" baseline="0"/>
                  <a:t> Rate (%)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9.5862733067457462E-3"/>
              <c:y val="0.315707862353738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040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62373946677719"/>
          <c:y val="0.93563560150332714"/>
          <c:w val="0.67075252106644567"/>
          <c:h val="6.43643984966728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780708316717907E-2"/>
          <c:y val="4.2861287761972969E-2"/>
          <c:w val="0.87393716349041828"/>
          <c:h val="0.7622368409047362"/>
        </c:manualLayout>
      </c:layout>
      <c:lineChart>
        <c:grouping val="standard"/>
        <c:varyColors val="0"/>
        <c:ser>
          <c:idx val="2"/>
          <c:order val="0"/>
          <c:tx>
            <c:strRef>
              <c:f>'5_e_iii_2_b-Female'!$C$6</c:f>
              <c:strCache>
                <c:ptCount val="1"/>
                <c:pt idx="0">
                  <c:v>Sexual Assault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noFill/>
              <a:ln w="31750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'5_e_iii_2_b-Female'!$J$22:$J$31</c:f>
                <c:numCache>
                  <c:formatCode>General</c:formatCode>
                  <c:ptCount val="10"/>
                  <c:pt idx="0">
                    <c:v>1.1979749659079999</c:v>
                  </c:pt>
                  <c:pt idx="1">
                    <c:v>0.77997761998799997</c:v>
                  </c:pt>
                  <c:pt idx="2">
                    <c:v>0.74386931908799991</c:v>
                  </c:pt>
                  <c:pt idx="3">
                    <c:v>0.87804309966799998</c:v>
                  </c:pt>
                  <c:pt idx="4">
                    <c:v>1.1783907537080001</c:v>
                  </c:pt>
                  <c:pt idx="5">
                    <c:v>1.123631117308</c:v>
                  </c:pt>
                  <c:pt idx="6">
                    <c:v>1.0418780471119999</c:v>
                  </c:pt>
                  <c:pt idx="7">
                    <c:v>1.248157904308</c:v>
                  </c:pt>
                  <c:pt idx="8">
                    <c:v>1.4559501600279998</c:v>
                  </c:pt>
                  <c:pt idx="9">
                    <c:v>0.36484667665600001</c:v>
                  </c:pt>
                </c:numCache>
              </c:numRef>
            </c:plus>
            <c:minus>
              <c:numRef>
                <c:f>'5_e_iii_2_b-Female'!$I$22:$I$31</c:f>
                <c:numCache>
                  <c:formatCode>General</c:formatCode>
                  <c:ptCount val="10"/>
                  <c:pt idx="0">
                    <c:v>1.1979749659079999</c:v>
                  </c:pt>
                  <c:pt idx="1">
                    <c:v>0.77997761998799997</c:v>
                  </c:pt>
                  <c:pt idx="2">
                    <c:v>0.74386931908799991</c:v>
                  </c:pt>
                  <c:pt idx="3">
                    <c:v>0.87804309966799998</c:v>
                  </c:pt>
                  <c:pt idx="4">
                    <c:v>1.1783907537080001</c:v>
                  </c:pt>
                  <c:pt idx="5">
                    <c:v>1.123631117308</c:v>
                  </c:pt>
                  <c:pt idx="6">
                    <c:v>1.0418780471119999</c:v>
                  </c:pt>
                  <c:pt idx="7">
                    <c:v>1.248157904308</c:v>
                  </c:pt>
                  <c:pt idx="8">
                    <c:v>1.4559501600279998</c:v>
                  </c:pt>
                  <c:pt idx="9">
                    <c:v>0.36484667665600001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'5_e_iii_2_b-Female'!$E$3:$N$3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'5_e_iii_2_b-Female'!$E$6:$N$6</c:f>
              <c:numCache>
                <c:formatCode>0.0</c:formatCode>
                <c:ptCount val="10"/>
                <c:pt idx="0">
                  <c:v>4.2310836399999996</c:v>
                </c:pt>
                <c:pt idx="1">
                  <c:v>5.8191886015999996</c:v>
                </c:pt>
                <c:pt idx="2">
                  <c:v>6.9694515840999998</c:v>
                </c:pt>
                <c:pt idx="3">
                  <c:v>7.0604026895000001</c:v>
                </c:pt>
                <c:pt idx="4">
                  <c:v>8.7309806852000005</c:v>
                </c:pt>
                <c:pt idx="5">
                  <c:v>10.74290551</c:v>
                </c:pt>
                <c:pt idx="6">
                  <c:v>11.880099481</c:v>
                </c:pt>
                <c:pt idx="7">
                  <c:v>16.937864476000001</c:v>
                </c:pt>
                <c:pt idx="8">
                  <c:v>19.987795307999999</c:v>
                </c:pt>
                <c:pt idx="9">
                  <c:v>10.262196886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'5_e_iii_2_b-Female'!$C$4</c:f>
              <c:strCache>
                <c:ptCount val="1"/>
                <c:pt idx="0">
                  <c:v>Rape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002060"/>
              </a:solidFill>
              <a:ln w="31750">
                <a:solidFill>
                  <a:srgbClr val="00206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'5_e_iii_2_b-Female'!$F$22:$F$31</c:f>
                <c:numCache>
                  <c:formatCode>General</c:formatCode>
                  <c:ptCount val="10"/>
                  <c:pt idx="0">
                    <c:v>0.93019256271200002</c:v>
                  </c:pt>
                  <c:pt idx="1">
                    <c:v>0.52238896432799997</c:v>
                  </c:pt>
                  <c:pt idx="2">
                    <c:v>0.44713122006</c:v>
                  </c:pt>
                  <c:pt idx="3">
                    <c:v>0.50623525820000004</c:v>
                  </c:pt>
                  <c:pt idx="4">
                    <c:v>0.71360751669199995</c:v>
                  </c:pt>
                  <c:pt idx="5">
                    <c:v>0.76065241884800006</c:v>
                  </c:pt>
                  <c:pt idx="6">
                    <c:v>0.75288446746799997</c:v>
                  </c:pt>
                  <c:pt idx="7">
                    <c:v>0.88106702647599999</c:v>
                  </c:pt>
                  <c:pt idx="8">
                    <c:v>0.88135823739599994</c:v>
                  </c:pt>
                  <c:pt idx="9">
                    <c:v>0.24348506582399998</c:v>
                  </c:pt>
                </c:numCache>
              </c:numRef>
            </c:plus>
            <c:minus>
              <c:numRef>
                <c:f>'5_e_iii_2_b-Female'!$E$22:$E$31</c:f>
                <c:numCache>
                  <c:formatCode>General</c:formatCode>
                  <c:ptCount val="10"/>
                  <c:pt idx="0">
                    <c:v>0.93019256271200002</c:v>
                  </c:pt>
                  <c:pt idx="1">
                    <c:v>0.52238896432799997</c:v>
                  </c:pt>
                  <c:pt idx="2">
                    <c:v>0.44713122006</c:v>
                  </c:pt>
                  <c:pt idx="3">
                    <c:v>0.50623525820000004</c:v>
                  </c:pt>
                  <c:pt idx="4">
                    <c:v>0.71360751669199995</c:v>
                  </c:pt>
                  <c:pt idx="5">
                    <c:v>0.76065241884800006</c:v>
                  </c:pt>
                  <c:pt idx="6">
                    <c:v>0.75288446746799997</c:v>
                  </c:pt>
                  <c:pt idx="7">
                    <c:v>0.88106702647599999</c:v>
                  </c:pt>
                  <c:pt idx="8">
                    <c:v>0.88135823739599994</c:v>
                  </c:pt>
                  <c:pt idx="9">
                    <c:v>0.24348506582399998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'5_e_iii_2_b-Female'!$E$3:$N$3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'5_e_iii_2_b-Female'!$E$4:$N$4</c:f>
              <c:numCache>
                <c:formatCode>0.0</c:formatCode>
                <c:ptCount val="10"/>
                <c:pt idx="0">
                  <c:v>2.3652483262000001</c:v>
                </c:pt>
                <c:pt idx="1">
                  <c:v>2.7692999879000002</c:v>
                </c:pt>
                <c:pt idx="2">
                  <c:v>2.6764268892</c:v>
                </c:pt>
                <c:pt idx="3">
                  <c:v>2.1777432909000001</c:v>
                </c:pt>
                <c:pt idx="4">
                  <c:v>2.9825979859</c:v>
                </c:pt>
                <c:pt idx="5">
                  <c:v>4.4502672601000004</c:v>
                </c:pt>
                <c:pt idx="6">
                  <c:v>5.7510655395999999</c:v>
                </c:pt>
                <c:pt idx="7">
                  <c:v>7.9256018892000002</c:v>
                </c:pt>
                <c:pt idx="8">
                  <c:v>6.1722083860000003</c:v>
                </c:pt>
                <c:pt idx="9">
                  <c:v>4.1411621727999997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'5_e_iii_2_b-Female'!$C$5</c:f>
              <c:strCache>
                <c:ptCount val="1"/>
                <c:pt idx="0">
                  <c:v>Sexual Battery (Excluding Rape)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6"/>
            <c:spPr>
              <a:solidFill>
                <a:schemeClr val="accent5">
                  <a:lumMod val="60000"/>
                  <a:lumOff val="40000"/>
                </a:schemeClr>
              </a:solidFill>
              <a:ln w="317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'5_e_iii_2_b-Female'!$H$22:$H$31</c:f>
                <c:numCache>
                  <c:formatCode>General</c:formatCode>
                  <c:ptCount val="10"/>
                  <c:pt idx="0">
                    <c:v>0.75378005987199992</c:v>
                  </c:pt>
                  <c:pt idx="1">
                    <c:v>0.55015930351199993</c:v>
                  </c:pt>
                  <c:pt idx="2">
                    <c:v>0.59939850779199999</c:v>
                  </c:pt>
                  <c:pt idx="3">
                    <c:v>0.68676637724800005</c:v>
                  </c:pt>
                  <c:pt idx="4">
                    <c:v>0.88561366983599998</c:v>
                  </c:pt>
                  <c:pt idx="5">
                    <c:v>0.84688076704000004</c:v>
                  </c:pt>
                  <c:pt idx="6">
                    <c:v>0.73780026552400002</c:v>
                  </c:pt>
                  <c:pt idx="7">
                    <c:v>0.94630470213999995</c:v>
                  </c:pt>
                  <c:pt idx="8">
                    <c:v>1.2417725194840001</c:v>
                  </c:pt>
                  <c:pt idx="9">
                    <c:v>0.27633281244800001</c:v>
                  </c:pt>
                </c:numCache>
              </c:numRef>
            </c:plus>
            <c:minus>
              <c:numRef>
                <c:f>'5_e_iii_2_b-Female'!$G$22:$G$31</c:f>
                <c:numCache>
                  <c:formatCode>General</c:formatCode>
                  <c:ptCount val="10"/>
                  <c:pt idx="0">
                    <c:v>0.75378005987199992</c:v>
                  </c:pt>
                  <c:pt idx="1">
                    <c:v>0.55015930351199993</c:v>
                  </c:pt>
                  <c:pt idx="2">
                    <c:v>0.59939850779199999</c:v>
                  </c:pt>
                  <c:pt idx="3">
                    <c:v>0.68676637724800005</c:v>
                  </c:pt>
                  <c:pt idx="4">
                    <c:v>0.88561366983599998</c:v>
                  </c:pt>
                  <c:pt idx="5">
                    <c:v>0.84688076704000004</c:v>
                  </c:pt>
                  <c:pt idx="6">
                    <c:v>0.73780026552400002</c:v>
                  </c:pt>
                  <c:pt idx="7">
                    <c:v>0.94630470213999995</c:v>
                  </c:pt>
                  <c:pt idx="8">
                    <c:v>1.2417725194840001</c:v>
                  </c:pt>
                  <c:pt idx="9">
                    <c:v>0.27633281244800001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'5_e_iii_2_b-Female'!$E$3:$N$3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'5_e_iii_2_b-Female'!$E$5:$N$5</c:f>
              <c:numCache>
                <c:formatCode>0.0</c:formatCode>
                <c:ptCount val="10"/>
                <c:pt idx="0">
                  <c:v>1.7215919305</c:v>
                </c:pt>
                <c:pt idx="1">
                  <c:v>2.6140075094999999</c:v>
                </c:pt>
                <c:pt idx="2">
                  <c:v>4.0946560069000002</c:v>
                </c:pt>
                <c:pt idx="3">
                  <c:v>4.2188211143999998</c:v>
                </c:pt>
                <c:pt idx="4">
                  <c:v>4.7208471125000004</c:v>
                </c:pt>
                <c:pt idx="5">
                  <c:v>5.8997931138000004</c:v>
                </c:pt>
                <c:pt idx="6">
                  <c:v>5.6953501480000002</c:v>
                </c:pt>
                <c:pt idx="7">
                  <c:v>8.5787508102000007</c:v>
                </c:pt>
                <c:pt idx="8">
                  <c:v>13.181651579</c:v>
                </c:pt>
                <c:pt idx="9">
                  <c:v>5.6361632582999999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678848"/>
        <c:axId val="87056888"/>
      </c:lineChart>
      <c:catAx>
        <c:axId val="1426788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</a:p>
            </c:rich>
          </c:tx>
          <c:layout>
            <c:manualLayout>
              <c:xMode val="edge"/>
              <c:yMode val="edge"/>
              <c:x val="0.49561908359874285"/>
              <c:y val="0.865615428558635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056888"/>
        <c:crosses val="autoZero"/>
        <c:auto val="1"/>
        <c:lblAlgn val="ctr"/>
        <c:lblOffset val="100"/>
        <c:noMultiLvlLbl val="0"/>
      </c:catAx>
      <c:valAx>
        <c:axId val="87056888"/>
        <c:scaling>
          <c:orientation val="minMax"/>
          <c:max val="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 of Undergraduate Females</a:t>
                </a:r>
              </a:p>
            </c:rich>
          </c:tx>
          <c:layout>
            <c:manualLayout>
              <c:xMode val="edge"/>
              <c:yMode val="edge"/>
              <c:x val="7.0857729322296248E-3"/>
              <c:y val="0.221055961754780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678848"/>
        <c:crossesAt val="1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523040569766652E-2"/>
          <c:y val="0.89441783127854657"/>
          <c:w val="0.8978216691428389"/>
          <c:h val="8.5582212053609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62188147286128E-2"/>
          <c:y val="5.8391961740978694E-2"/>
          <c:w val="0.85893955319967585"/>
          <c:h val="0.72066083764069366"/>
        </c:manualLayout>
      </c:layout>
      <c:lineChart>
        <c:grouping val="standard"/>
        <c:varyColors val="0"/>
        <c:ser>
          <c:idx val="3"/>
          <c:order val="0"/>
          <c:tx>
            <c:strRef>
              <c:f>'5_e_iii_2_c_Female'!$C$4</c:f>
              <c:strCache>
                <c:ptCount val="1"/>
                <c:pt idx="0">
                  <c:v>Sexual Assault Since Entering Any College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rgbClr val="002060"/>
              </a:solidFill>
              <a:ln w="31750">
                <a:solidFill>
                  <a:srgbClr val="00206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'5_e_iii_2_c_Female'!$E$18:$E$27</c:f>
                <c:numCache>
                  <c:formatCode>General</c:formatCode>
                  <c:ptCount val="10"/>
                  <c:pt idx="0">
                    <c:v>1.9716690855959997</c:v>
                  </c:pt>
                  <c:pt idx="1">
                    <c:v>1.1182007320959999</c:v>
                  </c:pt>
                  <c:pt idx="2">
                    <c:v>1.1233710966520001</c:v>
                  </c:pt>
                  <c:pt idx="3">
                    <c:v>1.2548903220280001</c:v>
                  </c:pt>
                  <c:pt idx="4">
                    <c:v>1.6199799236320001</c:v>
                  </c:pt>
                  <c:pt idx="5">
                    <c:v>1.4880423978000001</c:v>
                  </c:pt>
                  <c:pt idx="6">
                    <c:v>1.375320164148</c:v>
                  </c:pt>
                  <c:pt idx="7">
                    <c:v>1.537991775152</c:v>
                  </c:pt>
                  <c:pt idx="8">
                    <c:v>1.76525060348</c:v>
                  </c:pt>
                  <c:pt idx="9">
                    <c:v>0.49921176479999996</c:v>
                  </c:pt>
                </c:numCache>
              </c:numRef>
            </c:plus>
            <c:minus>
              <c:numRef>
                <c:f>'5_e_iii_2_c_Female'!$D$18:$D$27</c:f>
                <c:numCache>
                  <c:formatCode>General</c:formatCode>
                  <c:ptCount val="10"/>
                  <c:pt idx="0">
                    <c:v>1.9716690855959997</c:v>
                  </c:pt>
                  <c:pt idx="1">
                    <c:v>1.1182007320959999</c:v>
                  </c:pt>
                  <c:pt idx="2">
                    <c:v>1.1233710966520001</c:v>
                  </c:pt>
                  <c:pt idx="3">
                    <c:v>1.2548903220280001</c:v>
                  </c:pt>
                  <c:pt idx="4">
                    <c:v>1.6199799236320001</c:v>
                  </c:pt>
                  <c:pt idx="5">
                    <c:v>1.4880423978000001</c:v>
                  </c:pt>
                  <c:pt idx="6">
                    <c:v>1.375320164148</c:v>
                  </c:pt>
                  <c:pt idx="7">
                    <c:v>1.537991775152</c:v>
                  </c:pt>
                  <c:pt idx="8">
                    <c:v>1.76525060348</c:v>
                  </c:pt>
                  <c:pt idx="9">
                    <c:v>0.49921176479999996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'5_e_iii_2_c_Female'!$E$3:$N$3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'5_e_iii_2_c_Female'!$E$4:$N$4</c:f>
              <c:numCache>
                <c:formatCode>0.0</c:formatCode>
                <c:ptCount val="10"/>
                <c:pt idx="0">
                  <c:v>13.52388492</c:v>
                </c:pt>
                <c:pt idx="1">
                  <c:v>12.202785295</c:v>
                </c:pt>
                <c:pt idx="2">
                  <c:v>16.596804350999999</c:v>
                </c:pt>
                <c:pt idx="3">
                  <c:v>14.125325588000001</c:v>
                </c:pt>
                <c:pt idx="4">
                  <c:v>18.205217425000001</c:v>
                </c:pt>
                <c:pt idx="5">
                  <c:v>21.502940022000001</c:v>
                </c:pt>
                <c:pt idx="6">
                  <c:v>22.919171451</c:v>
                </c:pt>
                <c:pt idx="7">
                  <c:v>27.839255985000001</c:v>
                </c:pt>
                <c:pt idx="8">
                  <c:v>37.482116409</c:v>
                </c:pt>
                <c:pt idx="9">
                  <c:v>20.488611272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'5_e_iii_2_c_Female'!$C$5</c:f>
              <c:strCache>
                <c:ptCount val="1"/>
                <c:pt idx="0">
                  <c:v>Sexual Assault in Lifetime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5">
                  <a:lumMod val="60000"/>
                  <a:lumOff val="40000"/>
                </a:schemeClr>
              </a:solidFill>
              <a:ln w="317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'5_e_iii_2_c_Female'!$G$18:$G$27</c:f>
                <c:numCache>
                  <c:formatCode>General</c:formatCode>
                  <c:ptCount val="10"/>
                  <c:pt idx="0">
                    <c:v>2.6892274864000001</c:v>
                  </c:pt>
                  <c:pt idx="1">
                    <c:v>1.5415220475759999</c:v>
                  </c:pt>
                  <c:pt idx="2">
                    <c:v>1.428256432148</c:v>
                  </c:pt>
                  <c:pt idx="3">
                    <c:v>1.5822342048239999</c:v>
                  </c:pt>
                  <c:pt idx="4">
                    <c:v>1.9672667525279999</c:v>
                  </c:pt>
                  <c:pt idx="5">
                    <c:v>1.742337669184</c:v>
                  </c:pt>
                  <c:pt idx="6">
                    <c:v>1.626315946444</c:v>
                  </c:pt>
                  <c:pt idx="7">
                    <c:v>1.6609891739560001</c:v>
                  </c:pt>
                  <c:pt idx="8">
                    <c:v>1.7968878989879999</c:v>
                  </c:pt>
                  <c:pt idx="9">
                    <c:v>0.60542903834000006</c:v>
                  </c:pt>
                </c:numCache>
              </c:numRef>
            </c:plus>
            <c:minus>
              <c:numRef>
                <c:f>'5_e_iii_2_c_Female'!$F$18:$F$27</c:f>
                <c:numCache>
                  <c:formatCode>General</c:formatCode>
                  <c:ptCount val="10"/>
                  <c:pt idx="0">
                    <c:v>2.6892274864000001</c:v>
                  </c:pt>
                  <c:pt idx="1">
                    <c:v>1.5415220475759999</c:v>
                  </c:pt>
                  <c:pt idx="2">
                    <c:v>1.428256432148</c:v>
                  </c:pt>
                  <c:pt idx="3">
                    <c:v>1.5822342048239999</c:v>
                  </c:pt>
                  <c:pt idx="4">
                    <c:v>1.9672667525279999</c:v>
                  </c:pt>
                  <c:pt idx="5">
                    <c:v>1.742337669184</c:v>
                  </c:pt>
                  <c:pt idx="6">
                    <c:v>1.626315946444</c:v>
                  </c:pt>
                  <c:pt idx="7">
                    <c:v>1.6609891739560001</c:v>
                  </c:pt>
                  <c:pt idx="8">
                    <c:v>1.7968878989879999</c:v>
                  </c:pt>
                  <c:pt idx="9">
                    <c:v>0.60542903834000006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'5_e_iii_2_c_Female'!$E$3:$N$3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'5_e_iii_2_c_Female'!$E$5:$N$5</c:f>
              <c:numCache>
                <c:formatCode>0.0</c:formatCode>
                <c:ptCount val="10"/>
                <c:pt idx="0">
                  <c:v>30.954486974000002</c:v>
                </c:pt>
                <c:pt idx="1">
                  <c:v>25.737530764999999</c:v>
                </c:pt>
                <c:pt idx="2">
                  <c:v>33.150916137000003</c:v>
                </c:pt>
                <c:pt idx="3">
                  <c:v>25.730417584000001</c:v>
                </c:pt>
                <c:pt idx="4">
                  <c:v>31.992449963999999</c:v>
                </c:pt>
                <c:pt idx="5">
                  <c:v>36.192961199000003</c:v>
                </c:pt>
                <c:pt idx="6">
                  <c:v>40.497615762000002</c:v>
                </c:pt>
                <c:pt idx="7">
                  <c:v>39.399153149</c:v>
                </c:pt>
                <c:pt idx="8">
                  <c:v>45.766866520000001</c:v>
                </c:pt>
                <c:pt idx="9">
                  <c:v>34.380266450000001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598104"/>
        <c:axId val="144622712"/>
      </c:lineChart>
      <c:catAx>
        <c:axId val="101598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622712"/>
        <c:crosses val="autoZero"/>
        <c:auto val="1"/>
        <c:lblAlgn val="ctr"/>
        <c:lblOffset val="100"/>
        <c:noMultiLvlLbl val="0"/>
      </c:catAx>
      <c:valAx>
        <c:axId val="14462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 of Undergraduate Females</a:t>
                </a:r>
              </a:p>
            </c:rich>
          </c:tx>
          <c:layout>
            <c:manualLayout>
              <c:xMode val="edge"/>
              <c:yMode val="edge"/>
              <c:x val="1.2599525087192186E-2"/>
              <c:y val="0.215937116387583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598104"/>
        <c:crossesAt val="1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346432209677265E-2"/>
          <c:y val="0.868216240411809"/>
          <c:w val="0.83949205868497212"/>
          <c:h val="0.11111192496286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992364590789804E-2"/>
          <c:y val="0.11484721740814588"/>
          <c:w val="0.86006618737875162"/>
          <c:h val="0.64935093018401857"/>
        </c:manualLayout>
      </c:layout>
      <c:lineChart>
        <c:grouping val="standard"/>
        <c:varyColors val="0"/>
        <c:ser>
          <c:idx val="0"/>
          <c:order val="0"/>
          <c:tx>
            <c:strRef>
              <c:f>'5_e_iii_3_l_Female'!$B$4</c:f>
              <c:strCache>
                <c:ptCount val="1"/>
                <c:pt idx="0">
                  <c:v>Heterosexual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317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'5_e_iii_3_l_Female'!$C$34:$L$34</c:f>
                <c:numCache>
                  <c:formatCode>General</c:formatCode>
                  <c:ptCount val="10"/>
                  <c:pt idx="0">
                    <c:v>1.2601567883239999</c:v>
                  </c:pt>
                  <c:pt idx="1">
                    <c:v>0.76452737863599995</c:v>
                  </c:pt>
                  <c:pt idx="2">
                    <c:v>0.714531196092</c:v>
                  </c:pt>
                  <c:pt idx="3">
                    <c:v>0.86487159723999996</c:v>
                  </c:pt>
                  <c:pt idx="4">
                    <c:v>1.187325345696</c:v>
                  </c:pt>
                  <c:pt idx="5">
                    <c:v>1.1337063542279999</c:v>
                  </c:pt>
                  <c:pt idx="6">
                    <c:v>1.0822298799200001</c:v>
                  </c:pt>
                  <c:pt idx="7">
                    <c:v>1.3276186541519999</c:v>
                  </c:pt>
                  <c:pt idx="8">
                    <c:v>1.471358973644</c:v>
                  </c:pt>
                  <c:pt idx="9">
                    <c:v>0.372259974268</c:v>
                  </c:pt>
                </c:numCache>
              </c:numRef>
            </c:plus>
            <c:minus>
              <c:numRef>
                <c:f>'5_e_iii_3_l_Female'!$C$34:$L$34</c:f>
                <c:numCache>
                  <c:formatCode>General</c:formatCode>
                  <c:ptCount val="10"/>
                  <c:pt idx="0">
                    <c:v>1.2601567883239999</c:v>
                  </c:pt>
                  <c:pt idx="1">
                    <c:v>0.76452737863599995</c:v>
                  </c:pt>
                  <c:pt idx="2">
                    <c:v>0.714531196092</c:v>
                  </c:pt>
                  <c:pt idx="3">
                    <c:v>0.86487159723999996</c:v>
                  </c:pt>
                  <c:pt idx="4">
                    <c:v>1.187325345696</c:v>
                  </c:pt>
                  <c:pt idx="5">
                    <c:v>1.1337063542279999</c:v>
                  </c:pt>
                  <c:pt idx="6">
                    <c:v>1.0822298799200001</c:v>
                  </c:pt>
                  <c:pt idx="7">
                    <c:v>1.3276186541519999</c:v>
                  </c:pt>
                  <c:pt idx="8">
                    <c:v>1.471358973644</c:v>
                  </c:pt>
                  <c:pt idx="9">
                    <c:v>0.372259974268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'5_e_iii_3_l_Female'!$C$3:$L$3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'5_e_iii_3_l_Female'!$C$4:$L$4</c:f>
              <c:numCache>
                <c:formatCode>0.0</c:formatCode>
                <c:ptCount val="10"/>
                <c:pt idx="0">
                  <c:v>3.9885535301999999</c:v>
                </c:pt>
                <c:pt idx="1">
                  <c:v>5.0902345876000004</c:v>
                </c:pt>
                <c:pt idx="2">
                  <c:v>6.0107749201000003</c:v>
                </c:pt>
                <c:pt idx="3">
                  <c:v>6.2319594676000003</c:v>
                </c:pt>
                <c:pt idx="4">
                  <c:v>7.9431083976999997</c:v>
                </c:pt>
                <c:pt idx="5">
                  <c:v>9.5867894599000003</c:v>
                </c:pt>
                <c:pt idx="6">
                  <c:v>11.470333402</c:v>
                </c:pt>
                <c:pt idx="7">
                  <c:v>15.752481276999999</c:v>
                </c:pt>
                <c:pt idx="8">
                  <c:v>18.797194483999998</c:v>
                </c:pt>
                <c:pt idx="9">
                  <c:v>9.4301588362000004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'5_e_iii_3_l_Female'!$B$5</c:f>
              <c:strCache>
                <c:ptCount val="1"/>
                <c:pt idx="0">
                  <c:v>Non-Heterosexual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rgbClr val="002060"/>
              </a:solidFill>
              <a:ln w="31750">
                <a:solidFill>
                  <a:srgbClr val="00206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'5_e_iii_3_l_Female'!$C$35:$L$35</c:f>
                <c:numCache>
                  <c:formatCode>General</c:formatCode>
                  <c:ptCount val="10"/>
                  <c:pt idx="0">
                    <c:v>3.474372175988</c:v>
                  </c:pt>
                  <c:pt idx="1">
                    <c:v>4.8628460163640002</c:v>
                  </c:pt>
                  <c:pt idx="2">
                    <c:v>3.689467838588</c:v>
                  </c:pt>
                  <c:pt idx="3">
                    <c:v>5.2944976946399995</c:v>
                  </c:pt>
                  <c:pt idx="4">
                    <c:v>5.2817874070639999</c:v>
                  </c:pt>
                  <c:pt idx="5">
                    <c:v>4.9224925052800002</c:v>
                  </c:pt>
                  <c:pt idx="6">
                    <c:v>3.7476104218560002</c:v>
                  </c:pt>
                  <c:pt idx="7">
                    <c:v>3.6492689925999997</c:v>
                  </c:pt>
                  <c:pt idx="8">
                    <c:v>7.1080875756520001</c:v>
                  </c:pt>
                  <c:pt idx="9">
                    <c:v>1.600066664868</c:v>
                  </c:pt>
                </c:numCache>
              </c:numRef>
            </c:plus>
            <c:minus>
              <c:numRef>
                <c:f>'5_e_iii_3_l_Female'!$C$35:$L$35</c:f>
                <c:numCache>
                  <c:formatCode>General</c:formatCode>
                  <c:ptCount val="10"/>
                  <c:pt idx="0">
                    <c:v>3.474372175988</c:v>
                  </c:pt>
                  <c:pt idx="1">
                    <c:v>4.8628460163640002</c:v>
                  </c:pt>
                  <c:pt idx="2">
                    <c:v>3.689467838588</c:v>
                  </c:pt>
                  <c:pt idx="3">
                    <c:v>5.2944976946399995</c:v>
                  </c:pt>
                  <c:pt idx="4">
                    <c:v>5.2817874070639999</c:v>
                  </c:pt>
                  <c:pt idx="5">
                    <c:v>4.9224925052800002</c:v>
                  </c:pt>
                  <c:pt idx="6">
                    <c:v>3.7476104218560002</c:v>
                  </c:pt>
                  <c:pt idx="7">
                    <c:v>3.6492689925999997</c:v>
                  </c:pt>
                  <c:pt idx="8">
                    <c:v>7.1080875756520001</c:v>
                  </c:pt>
                  <c:pt idx="9">
                    <c:v>1.600066664868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'5_e_iii_3_l_Female'!$C$3:$L$3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'5_e_iii_3_l_Female'!$C$5:$L$5</c:f>
              <c:numCache>
                <c:formatCode>0.0</c:formatCode>
                <c:ptCount val="10"/>
                <c:pt idx="0">
                  <c:v>3.6271141275000001</c:v>
                </c:pt>
                <c:pt idx="1">
                  <c:v>12.703271279999999</c:v>
                </c:pt>
                <c:pt idx="2">
                  <c:v>15.173329517999999</c:v>
                </c:pt>
                <c:pt idx="3">
                  <c:v>18.126122849000001</c:v>
                </c:pt>
                <c:pt idx="4">
                  <c:v>15.602627592999999</c:v>
                </c:pt>
                <c:pt idx="5">
                  <c:v>17.477880103</c:v>
                </c:pt>
                <c:pt idx="6">
                  <c:v>12.356153820999999</c:v>
                </c:pt>
                <c:pt idx="7">
                  <c:v>22.006131843999999</c:v>
                </c:pt>
                <c:pt idx="8">
                  <c:v>27.435087116999998</c:v>
                </c:pt>
                <c:pt idx="9">
                  <c:v>16.056413139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20192"/>
        <c:axId val="145220584"/>
      </c:lineChart>
      <c:catAx>
        <c:axId val="145220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</a:p>
            </c:rich>
          </c:tx>
          <c:layout>
            <c:manualLayout>
              <c:xMode val="edge"/>
              <c:yMode val="edge"/>
              <c:x val="0.47934400245423869"/>
              <c:y val="0.8505128750798042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220584"/>
        <c:crosses val="autoZero"/>
        <c:auto val="1"/>
        <c:lblAlgn val="ctr"/>
        <c:lblOffset val="100"/>
        <c:noMultiLvlLbl val="0"/>
      </c:catAx>
      <c:valAx>
        <c:axId val="145220584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 of Undergraduate Females</a:t>
                </a:r>
              </a:p>
            </c:rich>
          </c:tx>
          <c:layout>
            <c:manualLayout>
              <c:xMode val="edge"/>
              <c:yMode val="edge"/>
              <c:x val="1.6666708931914912E-2"/>
              <c:y val="0.1489515714006334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220192"/>
        <c:crosses val="autoZero"/>
        <c:crossBetween val="between"/>
        <c:majorUnit val="10"/>
        <c:min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9695947097522"/>
          <c:y val="0.88905422150796298"/>
          <c:w val="0.35000886252854757"/>
          <c:h val="6.7164670243951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791487149012025E-2"/>
          <c:y val="0.10108931074546711"/>
          <c:w val="0.88951443569553812"/>
          <c:h val="0.64325806328386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'5_e_iii_5_c_i_Female'!$N$5</c:f>
              <c:strCache>
                <c:ptCount val="1"/>
                <c:pt idx="0">
                  <c:v>1st Year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strRef>
              <c:f>'5_e_iii_5_c_i_Female'!$A$6:$A$15</c:f>
              <c:strCache>
                <c:ptCount val="10"/>
                <c:pt idx="0">
                  <c:v>August
2014</c:v>
                </c:pt>
                <c:pt idx="1">
                  <c:v>September 
2014</c:v>
                </c:pt>
                <c:pt idx="2">
                  <c:v>October 
2014</c:v>
                </c:pt>
                <c:pt idx="3">
                  <c:v>November 
2014</c:v>
                </c:pt>
                <c:pt idx="4">
                  <c:v>December 
2014</c:v>
                </c:pt>
                <c:pt idx="5">
                  <c:v>January 
2015</c:v>
                </c:pt>
                <c:pt idx="6">
                  <c:v>February 
2015</c:v>
                </c:pt>
                <c:pt idx="7">
                  <c:v>March 
2015</c:v>
                </c:pt>
                <c:pt idx="8">
                  <c:v>April/May 
2015</c:v>
                </c:pt>
                <c:pt idx="9">
                  <c:v>Unsure/
Don't Know</c:v>
                </c:pt>
              </c:strCache>
            </c:strRef>
          </c:cat>
          <c:val>
            <c:numRef>
              <c:f>'5_e_iii_5_c_i_Female'!$N$6:$N$15</c:f>
              <c:numCache>
                <c:formatCode>0.0</c:formatCode>
                <c:ptCount val="10"/>
                <c:pt idx="0">
                  <c:v>120.50410000000001</c:v>
                </c:pt>
                <c:pt idx="1">
                  <c:v>329.5367</c:v>
                </c:pt>
                <c:pt idx="2">
                  <c:v>299.41949999999997</c:v>
                </c:pt>
                <c:pt idx="3">
                  <c:v>154.5754</c:v>
                </c:pt>
                <c:pt idx="4">
                  <c:v>91.304999999999993</c:v>
                </c:pt>
                <c:pt idx="5">
                  <c:v>119.3279</c:v>
                </c:pt>
                <c:pt idx="6">
                  <c:v>156.11799999999999</c:v>
                </c:pt>
                <c:pt idx="7">
                  <c:v>142.81729999999999</c:v>
                </c:pt>
                <c:pt idx="8" formatCode="0">
                  <c:v>31.112000000000002</c:v>
                </c:pt>
                <c:pt idx="9">
                  <c:v>170.83150000000001</c:v>
                </c:pt>
              </c:numCache>
            </c:numRef>
          </c:val>
        </c:ser>
        <c:ser>
          <c:idx val="1"/>
          <c:order val="1"/>
          <c:tx>
            <c:strRef>
              <c:f>'5_e_iii_5_c_i_Female'!$O$5</c:f>
              <c:strCache>
                <c:ptCount val="1"/>
                <c:pt idx="0">
                  <c:v>2nd Year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  <a:effectLst/>
          </c:spPr>
          <c:invertIfNegative val="0"/>
          <c:cat>
            <c:strRef>
              <c:f>'5_e_iii_5_c_i_Female'!$A$6:$A$15</c:f>
              <c:strCache>
                <c:ptCount val="10"/>
                <c:pt idx="0">
                  <c:v>August
2014</c:v>
                </c:pt>
                <c:pt idx="1">
                  <c:v>September 
2014</c:v>
                </c:pt>
                <c:pt idx="2">
                  <c:v>October 
2014</c:v>
                </c:pt>
                <c:pt idx="3">
                  <c:v>November 
2014</c:v>
                </c:pt>
                <c:pt idx="4">
                  <c:v>December 
2014</c:v>
                </c:pt>
                <c:pt idx="5">
                  <c:v>January 
2015</c:v>
                </c:pt>
                <c:pt idx="6">
                  <c:v>February 
2015</c:v>
                </c:pt>
                <c:pt idx="7">
                  <c:v>March 
2015</c:v>
                </c:pt>
                <c:pt idx="8">
                  <c:v>April/May 
2015</c:v>
                </c:pt>
                <c:pt idx="9">
                  <c:v>Unsure/
Don't Know</c:v>
                </c:pt>
              </c:strCache>
            </c:strRef>
          </c:cat>
          <c:val>
            <c:numRef>
              <c:f>'5_e_iii_5_c_i_Female'!$O$6:$O$15</c:f>
              <c:numCache>
                <c:formatCode>0.0</c:formatCode>
                <c:ptCount val="10"/>
                <c:pt idx="0">
                  <c:v>136.84490000000002</c:v>
                </c:pt>
                <c:pt idx="1">
                  <c:v>152.11609999999999</c:v>
                </c:pt>
                <c:pt idx="2">
                  <c:v>204.55689999999998</c:v>
                </c:pt>
                <c:pt idx="3">
                  <c:v>165.73490000000001</c:v>
                </c:pt>
                <c:pt idx="4">
                  <c:v>74.375399999999999</c:v>
                </c:pt>
                <c:pt idx="5">
                  <c:v>82.703999999999979</c:v>
                </c:pt>
                <c:pt idx="6">
                  <c:v>129.45310000000001</c:v>
                </c:pt>
                <c:pt idx="7">
                  <c:v>93.232900000000001</c:v>
                </c:pt>
                <c:pt idx="8" formatCode="0">
                  <c:v>46.168500000000002</c:v>
                </c:pt>
                <c:pt idx="9">
                  <c:v>220.5427</c:v>
                </c:pt>
              </c:numCache>
            </c:numRef>
          </c:val>
        </c:ser>
        <c:ser>
          <c:idx val="2"/>
          <c:order val="2"/>
          <c:tx>
            <c:strRef>
              <c:f>'5_e_iii_5_c_i_Female'!$P$5</c:f>
              <c:strCache>
                <c:ptCount val="1"/>
                <c:pt idx="0">
                  <c:v>3rd Year</c:v>
                </c:pt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'5_e_iii_5_c_i_Female'!$A$6:$A$15</c:f>
              <c:strCache>
                <c:ptCount val="10"/>
                <c:pt idx="0">
                  <c:v>August
2014</c:v>
                </c:pt>
                <c:pt idx="1">
                  <c:v>September 
2014</c:v>
                </c:pt>
                <c:pt idx="2">
                  <c:v>October 
2014</c:v>
                </c:pt>
                <c:pt idx="3">
                  <c:v>November 
2014</c:v>
                </c:pt>
                <c:pt idx="4">
                  <c:v>December 
2014</c:v>
                </c:pt>
                <c:pt idx="5">
                  <c:v>January 
2015</c:v>
                </c:pt>
                <c:pt idx="6">
                  <c:v>February 
2015</c:v>
                </c:pt>
                <c:pt idx="7">
                  <c:v>March 
2015</c:v>
                </c:pt>
                <c:pt idx="8">
                  <c:v>April/May 
2015</c:v>
                </c:pt>
                <c:pt idx="9">
                  <c:v>Unsure/
Don't Know</c:v>
                </c:pt>
              </c:strCache>
            </c:strRef>
          </c:cat>
          <c:val>
            <c:numRef>
              <c:f>'5_e_iii_5_c_i_Female'!$P$6:$P$15</c:f>
              <c:numCache>
                <c:formatCode>0.0</c:formatCode>
                <c:ptCount val="10"/>
                <c:pt idx="0">
                  <c:v>139.85910000000001</c:v>
                </c:pt>
                <c:pt idx="1">
                  <c:v>132.62299999999999</c:v>
                </c:pt>
                <c:pt idx="2">
                  <c:v>134.7499</c:v>
                </c:pt>
                <c:pt idx="3">
                  <c:v>153.53379999999999</c:v>
                </c:pt>
                <c:pt idx="4">
                  <c:v>104.14099999999999</c:v>
                </c:pt>
                <c:pt idx="5">
                  <c:v>120.85759999999999</c:v>
                </c:pt>
                <c:pt idx="6">
                  <c:v>160.8689</c:v>
                </c:pt>
                <c:pt idx="7">
                  <c:v>119.7423</c:v>
                </c:pt>
                <c:pt idx="8" formatCode="0">
                  <c:v>58.747100000000003</c:v>
                </c:pt>
                <c:pt idx="9">
                  <c:v>233.923</c:v>
                </c:pt>
              </c:numCache>
            </c:numRef>
          </c:val>
        </c:ser>
        <c:ser>
          <c:idx val="3"/>
          <c:order val="3"/>
          <c:tx>
            <c:strRef>
              <c:f>'5_e_iii_5_c_i_Female'!$Q$5</c:f>
              <c:strCache>
                <c:ptCount val="1"/>
                <c:pt idx="0">
                  <c:v>4th Year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'5_e_iii_5_c_i_Female'!$A$6:$A$15</c:f>
              <c:strCache>
                <c:ptCount val="10"/>
                <c:pt idx="0">
                  <c:v>August
2014</c:v>
                </c:pt>
                <c:pt idx="1">
                  <c:v>September 
2014</c:v>
                </c:pt>
                <c:pt idx="2">
                  <c:v>October 
2014</c:v>
                </c:pt>
                <c:pt idx="3">
                  <c:v>November 
2014</c:v>
                </c:pt>
                <c:pt idx="4">
                  <c:v>December 
2014</c:v>
                </c:pt>
                <c:pt idx="5">
                  <c:v>January 
2015</c:v>
                </c:pt>
                <c:pt idx="6">
                  <c:v>February 
2015</c:v>
                </c:pt>
                <c:pt idx="7">
                  <c:v>March 
2015</c:v>
                </c:pt>
                <c:pt idx="8">
                  <c:v>April/May 
2015</c:v>
                </c:pt>
                <c:pt idx="9">
                  <c:v>Unsure/
Don't Know</c:v>
                </c:pt>
              </c:strCache>
            </c:strRef>
          </c:cat>
          <c:val>
            <c:numRef>
              <c:f>'5_e_iii_5_c_i_Female'!$Q$6:$Q$15</c:f>
              <c:numCache>
                <c:formatCode>0.0</c:formatCode>
                <c:ptCount val="10"/>
                <c:pt idx="0">
                  <c:v>102.1246</c:v>
                </c:pt>
                <c:pt idx="1">
                  <c:v>176.50660000000002</c:v>
                </c:pt>
                <c:pt idx="2">
                  <c:v>238.32379999999998</c:v>
                </c:pt>
                <c:pt idx="3">
                  <c:v>121.919</c:v>
                </c:pt>
                <c:pt idx="4">
                  <c:v>122.5551</c:v>
                </c:pt>
                <c:pt idx="5">
                  <c:v>134.9402</c:v>
                </c:pt>
                <c:pt idx="6">
                  <c:v>147.6849</c:v>
                </c:pt>
                <c:pt idx="7">
                  <c:v>147.84289999999999</c:v>
                </c:pt>
                <c:pt idx="8" formatCode="0">
                  <c:v>99.743099999999998</c:v>
                </c:pt>
                <c:pt idx="9">
                  <c:v>337.55290000000002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221368"/>
        <c:axId val="145221760"/>
      </c:barChart>
      <c:catAx>
        <c:axId val="1452213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Month of Incident</a:t>
                </a:r>
              </a:p>
            </c:rich>
          </c:tx>
          <c:layout>
            <c:manualLayout>
              <c:xMode val="edge"/>
              <c:yMode val="edge"/>
              <c:x val="0.48500567267801203"/>
              <c:y val="0.863623288642973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221760"/>
        <c:crosses val="autoZero"/>
        <c:auto val="1"/>
        <c:lblAlgn val="ctr"/>
        <c:lblOffset val="100"/>
        <c:noMultiLvlLbl val="0"/>
      </c:catAx>
      <c:valAx>
        <c:axId val="14522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Number of Sexual Assault</a:t>
                </a:r>
                <a:r>
                  <a:rPr lang="en-US" sz="1400" baseline="0"/>
                  <a:t> Incidents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9.1654286138760973E-3"/>
              <c:y val="0.201205284773268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22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867429307185656"/>
          <c:y val="0.92026103713845053"/>
          <c:w val="0.3053932055662853"/>
          <c:h val="5.88239330521423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59364970069855"/>
          <c:y val="1.7799352750809062E-2"/>
          <c:w val="0.87671993751133737"/>
          <c:h val="0.81767097499340879"/>
        </c:manualLayout>
      </c:layout>
      <c:lineChart>
        <c:grouping val="standard"/>
        <c:varyColors val="0"/>
        <c:ser>
          <c:idx val="0"/>
          <c:order val="0"/>
          <c:tx>
            <c:strRef>
              <c:f>'5_e_iv_b'!$I$5</c:f>
              <c:strCache>
                <c:ptCount val="1"/>
                <c:pt idx="0">
                  <c:v>Male Negative Perception of Climate Correlated with Female Sexual Harassment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rgbClr val="002060"/>
              </a:solidFill>
              <a:ln w="31750">
                <a:solidFill>
                  <a:srgbClr val="002060"/>
                </a:solidFill>
              </a:ln>
              <a:effectLst/>
            </c:spPr>
          </c:marker>
          <c:cat>
            <c:strRef>
              <c:f>'5_e_iv_b'!$H$6:$H$16</c:f>
              <c:strCache>
                <c:ptCount val="11"/>
                <c:pt idx="0">
                  <c:v>Scale 1</c:v>
                </c:pt>
                <c:pt idx="1">
                  <c:v>Scale 2</c:v>
                </c:pt>
                <c:pt idx="2">
                  <c:v>Scale 3</c:v>
                </c:pt>
                <c:pt idx="3">
                  <c:v>Scale 4</c:v>
                </c:pt>
                <c:pt idx="4">
                  <c:v>Scale 5</c:v>
                </c:pt>
                <c:pt idx="5">
                  <c:v>Scale 6</c:v>
                </c:pt>
                <c:pt idx="6">
                  <c:v>Scale 7</c:v>
                </c:pt>
                <c:pt idx="7">
                  <c:v>Scale 8</c:v>
                </c:pt>
                <c:pt idx="8">
                  <c:v>Scale 9</c:v>
                </c:pt>
                <c:pt idx="9">
                  <c:v>Scale 10</c:v>
                </c:pt>
                <c:pt idx="10">
                  <c:v>Scale 11</c:v>
                </c:pt>
              </c:strCache>
            </c:strRef>
          </c:cat>
          <c:val>
            <c:numRef>
              <c:f>'5_e_iv_b'!$I$6:$I$16</c:f>
              <c:numCache>
                <c:formatCode>0.00</c:formatCode>
                <c:ptCount val="11"/>
                <c:pt idx="0">
                  <c:v>0.34921999999999997</c:v>
                </c:pt>
                <c:pt idx="1">
                  <c:v>-0.33238000000000001</c:v>
                </c:pt>
                <c:pt idx="2">
                  <c:v>0.29726000000000002</c:v>
                </c:pt>
                <c:pt idx="3">
                  <c:v>0.62102000000000002</c:v>
                </c:pt>
                <c:pt idx="4">
                  <c:v>0.77161999999999997</c:v>
                </c:pt>
                <c:pt idx="5">
                  <c:v>-0.20115</c:v>
                </c:pt>
                <c:pt idx="6">
                  <c:v>0.81879000000000002</c:v>
                </c:pt>
                <c:pt idx="7">
                  <c:v>0.46592</c:v>
                </c:pt>
                <c:pt idx="8">
                  <c:v>0.45756000000000002</c:v>
                </c:pt>
                <c:pt idx="9">
                  <c:v>-0.78976000000000002</c:v>
                </c:pt>
                <c:pt idx="10">
                  <c:v>0.10388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'5_e_iv_b'!$J$5</c:f>
              <c:strCache>
                <c:ptCount val="1"/>
                <c:pt idx="0">
                  <c:v>Male Negative Perception of Climate Correlated with Female Sexual Assault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bg1"/>
              </a:solidFill>
              <a:ln w="31750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cat>
            <c:strRef>
              <c:f>'5_e_iv_b'!$H$6:$H$16</c:f>
              <c:strCache>
                <c:ptCount val="11"/>
                <c:pt idx="0">
                  <c:v>Scale 1</c:v>
                </c:pt>
                <c:pt idx="1">
                  <c:v>Scale 2</c:v>
                </c:pt>
                <c:pt idx="2">
                  <c:v>Scale 3</c:v>
                </c:pt>
                <c:pt idx="3">
                  <c:v>Scale 4</c:v>
                </c:pt>
                <c:pt idx="4">
                  <c:v>Scale 5</c:v>
                </c:pt>
                <c:pt idx="5">
                  <c:v>Scale 6</c:v>
                </c:pt>
                <c:pt idx="6">
                  <c:v>Scale 7</c:v>
                </c:pt>
                <c:pt idx="7">
                  <c:v>Scale 8</c:v>
                </c:pt>
                <c:pt idx="8">
                  <c:v>Scale 9</c:v>
                </c:pt>
                <c:pt idx="9">
                  <c:v>Scale 10</c:v>
                </c:pt>
                <c:pt idx="10">
                  <c:v>Scale 11</c:v>
                </c:pt>
              </c:strCache>
            </c:strRef>
          </c:cat>
          <c:val>
            <c:numRef>
              <c:f>'5_e_iv_b'!$J$6:$J$16</c:f>
              <c:numCache>
                <c:formatCode>0.00</c:formatCode>
                <c:ptCount val="11"/>
                <c:pt idx="0">
                  <c:v>0.1782</c:v>
                </c:pt>
                <c:pt idx="1">
                  <c:v>-0.37331999999999999</c:v>
                </c:pt>
                <c:pt idx="2">
                  <c:v>0.16261</c:v>
                </c:pt>
                <c:pt idx="3">
                  <c:v>0.51900000000000002</c:v>
                </c:pt>
                <c:pt idx="4">
                  <c:v>0.74495999999999996</c:v>
                </c:pt>
                <c:pt idx="5">
                  <c:v>-0.2828</c:v>
                </c:pt>
                <c:pt idx="6">
                  <c:v>0.76888000000000001</c:v>
                </c:pt>
                <c:pt idx="7">
                  <c:v>0.48120000000000002</c:v>
                </c:pt>
                <c:pt idx="8">
                  <c:v>0.34</c:v>
                </c:pt>
                <c:pt idx="9">
                  <c:v>-0.87526000000000004</c:v>
                </c:pt>
                <c:pt idx="10">
                  <c:v>-2.0049999999999998E-2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'5_e_iv_b'!$K$5</c:f>
              <c:strCache>
                <c:ptCount val="1"/>
                <c:pt idx="0">
                  <c:v>Female Negative Perception of Climate Correlated with Female Sexual Harassment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bg1"/>
              </a:solidFill>
              <a:ln w="31750">
                <a:solidFill>
                  <a:srgbClr val="EFA511"/>
                </a:solidFill>
              </a:ln>
              <a:effectLst/>
            </c:spPr>
          </c:marker>
          <c:cat>
            <c:strRef>
              <c:f>'5_e_iv_b'!$H$6:$H$16</c:f>
              <c:strCache>
                <c:ptCount val="11"/>
                <c:pt idx="0">
                  <c:v>Scale 1</c:v>
                </c:pt>
                <c:pt idx="1">
                  <c:v>Scale 2</c:v>
                </c:pt>
                <c:pt idx="2">
                  <c:v>Scale 3</c:v>
                </c:pt>
                <c:pt idx="3">
                  <c:v>Scale 4</c:v>
                </c:pt>
                <c:pt idx="4">
                  <c:v>Scale 5</c:v>
                </c:pt>
                <c:pt idx="5">
                  <c:v>Scale 6</c:v>
                </c:pt>
                <c:pt idx="6">
                  <c:v>Scale 7</c:v>
                </c:pt>
                <c:pt idx="7">
                  <c:v>Scale 8</c:v>
                </c:pt>
                <c:pt idx="8">
                  <c:v>Scale 9</c:v>
                </c:pt>
                <c:pt idx="9">
                  <c:v>Scale 10</c:v>
                </c:pt>
                <c:pt idx="10">
                  <c:v>Scale 11</c:v>
                </c:pt>
              </c:strCache>
            </c:strRef>
          </c:cat>
          <c:val>
            <c:numRef>
              <c:f>'5_e_iv_b'!$K$6:$K$16</c:f>
              <c:numCache>
                <c:formatCode>0.00</c:formatCode>
                <c:ptCount val="11"/>
                <c:pt idx="0">
                  <c:v>0.56296000000000002</c:v>
                </c:pt>
                <c:pt idx="1">
                  <c:v>0.22941</c:v>
                </c:pt>
                <c:pt idx="2">
                  <c:v>0.35548000000000002</c:v>
                </c:pt>
                <c:pt idx="3">
                  <c:v>0.68340999999999996</c:v>
                </c:pt>
                <c:pt idx="4">
                  <c:v>0.83431</c:v>
                </c:pt>
                <c:pt idx="5">
                  <c:v>-0.30698999999999999</c:v>
                </c:pt>
                <c:pt idx="6">
                  <c:v>0.81501999999999997</c:v>
                </c:pt>
                <c:pt idx="7">
                  <c:v>0.49037999999999998</c:v>
                </c:pt>
                <c:pt idx="8">
                  <c:v>0.81691999999999998</c:v>
                </c:pt>
                <c:pt idx="9">
                  <c:v>-0.26114999999999999</c:v>
                </c:pt>
                <c:pt idx="10">
                  <c:v>-0.42498999999999998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'5_e_iv_b'!$L$5</c:f>
              <c:strCache>
                <c:ptCount val="1"/>
                <c:pt idx="0">
                  <c:v>Female Negative Perception of Climate Correlated with Female Sexual Assault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rgbClr val="002060"/>
              </a:solidFill>
              <a:ln w="31750">
                <a:solidFill>
                  <a:srgbClr val="FF0000"/>
                </a:solidFill>
              </a:ln>
              <a:effectLst/>
            </c:spPr>
          </c:marker>
          <c:cat>
            <c:strRef>
              <c:f>'5_e_iv_b'!$H$6:$H$16</c:f>
              <c:strCache>
                <c:ptCount val="11"/>
                <c:pt idx="0">
                  <c:v>Scale 1</c:v>
                </c:pt>
                <c:pt idx="1">
                  <c:v>Scale 2</c:v>
                </c:pt>
                <c:pt idx="2">
                  <c:v>Scale 3</c:v>
                </c:pt>
                <c:pt idx="3">
                  <c:v>Scale 4</c:v>
                </c:pt>
                <c:pt idx="4">
                  <c:v>Scale 5</c:v>
                </c:pt>
                <c:pt idx="5">
                  <c:v>Scale 6</c:v>
                </c:pt>
                <c:pt idx="6">
                  <c:v>Scale 7</c:v>
                </c:pt>
                <c:pt idx="7">
                  <c:v>Scale 8</c:v>
                </c:pt>
                <c:pt idx="8">
                  <c:v>Scale 9</c:v>
                </c:pt>
                <c:pt idx="9">
                  <c:v>Scale 10</c:v>
                </c:pt>
                <c:pt idx="10">
                  <c:v>Scale 11</c:v>
                </c:pt>
              </c:strCache>
            </c:strRef>
          </c:cat>
          <c:val>
            <c:numRef>
              <c:f>'5_e_iv_b'!$L$6:$L$16</c:f>
              <c:numCache>
                <c:formatCode>0.00</c:formatCode>
                <c:ptCount val="11"/>
                <c:pt idx="0">
                  <c:v>0.45834999999999998</c:v>
                </c:pt>
                <c:pt idx="1">
                  <c:v>0.16431999999999999</c:v>
                </c:pt>
                <c:pt idx="2">
                  <c:v>0.23386000000000001</c:v>
                </c:pt>
                <c:pt idx="3">
                  <c:v>0.59538000000000002</c:v>
                </c:pt>
                <c:pt idx="4">
                  <c:v>0.83223000000000003</c:v>
                </c:pt>
                <c:pt idx="5">
                  <c:v>-0.36507000000000001</c:v>
                </c:pt>
                <c:pt idx="6">
                  <c:v>0.81566000000000005</c:v>
                </c:pt>
                <c:pt idx="7">
                  <c:v>0.55347000000000002</c:v>
                </c:pt>
                <c:pt idx="8">
                  <c:v>0.75034000000000001</c:v>
                </c:pt>
                <c:pt idx="9">
                  <c:v>-0.36419000000000001</c:v>
                </c:pt>
                <c:pt idx="10">
                  <c:v>-0.56774000000000002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22936"/>
        <c:axId val="210848984"/>
      </c:lineChart>
      <c:catAx>
        <c:axId val="145222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48984"/>
        <c:crosses val="autoZero"/>
        <c:auto val="1"/>
        <c:lblAlgn val="ctr"/>
        <c:lblOffset val="100"/>
        <c:noMultiLvlLbl val="0"/>
      </c:catAx>
      <c:valAx>
        <c:axId val="21084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Correlation Coefficient</a:t>
                </a:r>
              </a:p>
            </c:rich>
          </c:tx>
          <c:layout>
            <c:manualLayout>
              <c:xMode val="edge"/>
              <c:yMode val="edge"/>
              <c:x val="5.4574247930547146E-3"/>
              <c:y val="0.316709051571256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22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7.3656634042240057E-2"/>
          <c:y val="0.85267804418514648"/>
          <c:w val="0.85252246149062116"/>
          <c:h val="0.147321955814853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30873793650301E-2"/>
          <c:y val="0.11541761446485856"/>
          <c:w val="0.86005993825008153"/>
          <c:h val="0.65278740157480319"/>
        </c:manualLayout>
      </c:layout>
      <c:lineChart>
        <c:grouping val="standard"/>
        <c:varyColors val="0"/>
        <c:ser>
          <c:idx val="3"/>
          <c:order val="0"/>
          <c:tx>
            <c:strRef>
              <c:f>'5_e_iii_2_a-Female'!$C$6</c:f>
              <c:strCache>
                <c:ptCount val="1"/>
                <c:pt idx="0">
                  <c:v>Sexual Harassment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5"/>
            <c:spPr>
              <a:solidFill>
                <a:schemeClr val="accent5">
                  <a:lumMod val="60000"/>
                  <a:lumOff val="40000"/>
                </a:schemeClr>
              </a:solidFill>
              <a:ln w="3175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'5_e_iii_2_a-Female'!$Q$7:$Q$16</c:f>
                <c:numCache>
                  <c:formatCode>General</c:formatCode>
                  <c:ptCount val="10"/>
                  <c:pt idx="0">
                    <c:v>1.9963134205839999</c:v>
                  </c:pt>
                  <c:pt idx="1">
                    <c:v>1.4003266283439999</c:v>
                  </c:pt>
                  <c:pt idx="2">
                    <c:v>1.128163612996</c:v>
                  </c:pt>
                  <c:pt idx="3">
                    <c:v>1.517821418484</c:v>
                  </c:pt>
                  <c:pt idx="4">
                    <c:v>1.8928421397759998</c:v>
                  </c:pt>
                  <c:pt idx="5">
                    <c:v>1.5888550432719999</c:v>
                  </c:pt>
                  <c:pt idx="6">
                    <c:v>1.523725193088</c:v>
                  </c:pt>
                  <c:pt idx="7">
                    <c:v>1.6477528919600002</c:v>
                  </c:pt>
                  <c:pt idx="8">
                    <c:v>1.792651625352</c:v>
                  </c:pt>
                  <c:pt idx="9">
                    <c:v>0.542973711448</c:v>
                  </c:pt>
                </c:numCache>
              </c:numRef>
            </c:plus>
            <c:minus>
              <c:numRef>
                <c:f>'5_e_iii_2_a-Female'!$R$7:$R$16</c:f>
                <c:numCache>
                  <c:formatCode>General</c:formatCode>
                  <c:ptCount val="10"/>
                  <c:pt idx="0">
                    <c:v>1.9963134205839999</c:v>
                  </c:pt>
                  <c:pt idx="1">
                    <c:v>1.4003266283439999</c:v>
                  </c:pt>
                  <c:pt idx="2">
                    <c:v>1.128163612996</c:v>
                  </c:pt>
                  <c:pt idx="3">
                    <c:v>1.517821418484</c:v>
                  </c:pt>
                  <c:pt idx="4">
                    <c:v>1.8928421397759998</c:v>
                  </c:pt>
                  <c:pt idx="5">
                    <c:v>1.5888550432719999</c:v>
                  </c:pt>
                  <c:pt idx="6">
                    <c:v>1.523725193088</c:v>
                  </c:pt>
                  <c:pt idx="7">
                    <c:v>1.6477528919600002</c:v>
                  </c:pt>
                  <c:pt idx="8">
                    <c:v>1.792651625352</c:v>
                  </c:pt>
                  <c:pt idx="9">
                    <c:v>0.542973711448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'5_e_iii_2_a-Female'!$D$5:$M$5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'5_e_iii_2_a-Female'!$D$6:$M$6</c:f>
              <c:numCache>
                <c:formatCode>0.0</c:formatCode>
                <c:ptCount val="10"/>
                <c:pt idx="0">
                  <c:v>13.648738378999999</c:v>
                </c:pt>
                <c:pt idx="1">
                  <c:v>21.380257385</c:v>
                </c:pt>
                <c:pt idx="2">
                  <c:v>18.915090568</c:v>
                </c:pt>
                <c:pt idx="3">
                  <c:v>22.825131082999999</c:v>
                </c:pt>
                <c:pt idx="4">
                  <c:v>28.251302664000001</c:v>
                </c:pt>
                <c:pt idx="5">
                  <c:v>27.835314365999999</c:v>
                </c:pt>
                <c:pt idx="6">
                  <c:v>32.524731895000002</c:v>
                </c:pt>
                <c:pt idx="7">
                  <c:v>41.774659571999997</c:v>
                </c:pt>
                <c:pt idx="8">
                  <c:v>46.443964594999997</c:v>
                </c:pt>
                <c:pt idx="9">
                  <c:v>28.177687834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'5_e_iii_2_a-Female'!$C$7</c:f>
              <c:strCache>
                <c:ptCount val="1"/>
                <c:pt idx="0">
                  <c:v>Coerced Sexual Contact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rgbClr val="0070C0"/>
              </a:solidFill>
              <a:ln w="31750">
                <a:solidFill>
                  <a:srgbClr val="0070C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'5_e_iii_2_a-Female'!$T$7:$T$16</c:f>
                <c:numCache>
                  <c:formatCode>General</c:formatCode>
                  <c:ptCount val="10"/>
                  <c:pt idx="0">
                    <c:v>1.1260124167599999</c:v>
                  </c:pt>
                  <c:pt idx="1">
                    <c:v>0.81168162879999994</c:v>
                  </c:pt>
                  <c:pt idx="2">
                    <c:v>0.59689597253999993</c:v>
                  </c:pt>
                  <c:pt idx="3">
                    <c:v>0.99414069636000002</c:v>
                  </c:pt>
                  <c:pt idx="4">
                    <c:v>1.0394339200560001</c:v>
                  </c:pt>
                  <c:pt idx="5">
                    <c:v>1.0393489752240002</c:v>
                  </c:pt>
                  <c:pt idx="6">
                    <c:v>0.92796253174800003</c:v>
                  </c:pt>
                  <c:pt idx="7">
                    <c:v>1.0613674300039999</c:v>
                  </c:pt>
                  <c:pt idx="8">
                    <c:v>1.09088124152</c:v>
                  </c:pt>
                  <c:pt idx="9">
                    <c:v>0.326024271832</c:v>
                  </c:pt>
                </c:numCache>
              </c:numRef>
            </c:plus>
            <c:minus>
              <c:numRef>
                <c:f>'5_e_iii_2_a-Female'!$S$7:$S$16</c:f>
                <c:numCache>
                  <c:formatCode>General</c:formatCode>
                  <c:ptCount val="10"/>
                  <c:pt idx="0">
                    <c:v>1.1260124167599999</c:v>
                  </c:pt>
                  <c:pt idx="1">
                    <c:v>0.81168162879999994</c:v>
                  </c:pt>
                  <c:pt idx="2">
                    <c:v>0.59689597253999993</c:v>
                  </c:pt>
                  <c:pt idx="3">
                    <c:v>0.99414069636000002</c:v>
                  </c:pt>
                  <c:pt idx="4">
                    <c:v>1.0394339200560001</c:v>
                  </c:pt>
                  <c:pt idx="5">
                    <c:v>1.0393489752240002</c:v>
                  </c:pt>
                  <c:pt idx="6">
                    <c:v>0.92796253174800003</c:v>
                  </c:pt>
                  <c:pt idx="7">
                    <c:v>1.0613674300039999</c:v>
                  </c:pt>
                  <c:pt idx="8">
                    <c:v>1.09088124152</c:v>
                  </c:pt>
                  <c:pt idx="9">
                    <c:v>0.326024271832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'5_e_iii_2_a-Female'!$D$5:$M$5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'5_e_iii_2_a-Female'!$D$7:$M$7</c:f>
              <c:numCache>
                <c:formatCode>0.0</c:formatCode>
                <c:ptCount val="10"/>
                <c:pt idx="0">
                  <c:v>3.7758743032000002</c:v>
                </c:pt>
                <c:pt idx="1">
                  <c:v>6.7044630407000003</c:v>
                </c:pt>
                <c:pt idx="2">
                  <c:v>4.9228956607000001</c:v>
                </c:pt>
                <c:pt idx="3">
                  <c:v>7.990392462</c:v>
                </c:pt>
                <c:pt idx="4">
                  <c:v>6.5100445667000004</c:v>
                </c:pt>
                <c:pt idx="5">
                  <c:v>9.1632121658999992</c:v>
                </c:pt>
                <c:pt idx="6">
                  <c:v>9.2190161260999997</c:v>
                </c:pt>
                <c:pt idx="7">
                  <c:v>11.375240266</c:v>
                </c:pt>
                <c:pt idx="8">
                  <c:v>9.7161390373999996</c:v>
                </c:pt>
                <c:pt idx="9">
                  <c:v>7.7085864032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49768"/>
        <c:axId val="210850160"/>
      </c:lineChart>
      <c:catAx>
        <c:axId val="210849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</a:p>
            </c:rich>
          </c:tx>
          <c:layout>
            <c:manualLayout>
              <c:xMode val="edge"/>
              <c:yMode val="edge"/>
              <c:x val="0.484247650495301"/>
              <c:y val="0.8641707455486983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50160"/>
        <c:crosses val="autoZero"/>
        <c:auto val="1"/>
        <c:lblAlgn val="ctr"/>
        <c:lblOffset val="100"/>
        <c:noMultiLvlLbl val="0"/>
      </c:catAx>
      <c:valAx>
        <c:axId val="210850160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 of Undergraduate Females</a:t>
                </a:r>
              </a:p>
            </c:rich>
          </c:tx>
          <c:layout>
            <c:manualLayout>
              <c:xMode val="edge"/>
              <c:yMode val="edge"/>
              <c:x val="1.6917785888102166E-2"/>
              <c:y val="0.1633963254593176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49768"/>
        <c:crossesAt val="1"/>
        <c:crossBetween val="between"/>
        <c:majorUnit val="10"/>
        <c:minorUnit val="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9842980967157853E-2"/>
          <c:y val="0.88621784776902879"/>
          <c:w val="0.87934654718979921"/>
          <c:h val="7.82954214056576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9145299145305E-2"/>
          <c:y val="0.15041948132259203"/>
          <c:w val="0.86313939489540659"/>
          <c:h val="0.61222978110103987"/>
        </c:manualLayout>
      </c:layout>
      <c:lineChart>
        <c:grouping val="standard"/>
        <c:varyColors val="0"/>
        <c:ser>
          <c:idx val="1"/>
          <c:order val="0"/>
          <c:tx>
            <c:strRef>
              <c:f>'5_e_iii_2_d_Female'!$C$4</c:f>
              <c:strCache>
                <c:ptCount val="1"/>
                <c:pt idx="0">
                  <c:v>Intimate Partner Violence (Physical)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'5_e_iii_2_d_Female'!$E$20:$E$29</c:f>
                <c:numCache>
                  <c:formatCode>General</c:formatCode>
                  <c:ptCount val="10"/>
                  <c:pt idx="0">
                    <c:v>1.894879927276</c:v>
                  </c:pt>
                  <c:pt idx="1">
                    <c:v>0.88226695082399997</c:v>
                  </c:pt>
                  <c:pt idx="2">
                    <c:v>0.65599216558399998</c:v>
                  </c:pt>
                  <c:pt idx="3">
                    <c:v>0.80452709881599993</c:v>
                  </c:pt>
                  <c:pt idx="4">
                    <c:v>1.0259236496599999</c:v>
                  </c:pt>
                  <c:pt idx="5">
                    <c:v>0.92000197802799999</c:v>
                  </c:pt>
                  <c:pt idx="6">
                    <c:v>0.88313516183199992</c:v>
                  </c:pt>
                  <c:pt idx="7">
                    <c:v>0.84083983594800005</c:v>
                  </c:pt>
                  <c:pt idx="8">
                    <c:v>0.79977695414399996</c:v>
                  </c:pt>
                  <c:pt idx="9">
                    <c:v>0.34196346595599997</c:v>
                  </c:pt>
                </c:numCache>
              </c:numRef>
            </c:plus>
            <c:minus>
              <c:numRef>
                <c:f>'5_e_iii_2_d_Female'!$D$20:$D$29</c:f>
                <c:numCache>
                  <c:formatCode>General</c:formatCode>
                  <c:ptCount val="10"/>
                  <c:pt idx="0">
                    <c:v>1.894879927276</c:v>
                  </c:pt>
                  <c:pt idx="1">
                    <c:v>0.88226695082399997</c:v>
                  </c:pt>
                  <c:pt idx="2">
                    <c:v>0.65599216558399998</c:v>
                  </c:pt>
                  <c:pt idx="3">
                    <c:v>0.80452709881599993</c:v>
                  </c:pt>
                  <c:pt idx="4">
                    <c:v>1.0259236496599999</c:v>
                  </c:pt>
                  <c:pt idx="5">
                    <c:v>0.92000197802799999</c:v>
                  </c:pt>
                  <c:pt idx="6">
                    <c:v>0.88313516183199992</c:v>
                  </c:pt>
                  <c:pt idx="7">
                    <c:v>0.84083983594800005</c:v>
                  </c:pt>
                  <c:pt idx="8">
                    <c:v>0.79977695414399996</c:v>
                  </c:pt>
                  <c:pt idx="9">
                    <c:v>0.34196346595599997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'5_e_iii_2_d_Female'!$E$3:$N$3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'5_e_iii_2_d_Female'!$E$4:$N$4</c:f>
              <c:numCache>
                <c:formatCode>0.0</c:formatCode>
                <c:ptCount val="10"/>
                <c:pt idx="0">
                  <c:v>8.5325521014000003</c:v>
                </c:pt>
                <c:pt idx="1">
                  <c:v>6.9165796384</c:v>
                </c:pt>
                <c:pt idx="2">
                  <c:v>4.9880172526999997</c:v>
                </c:pt>
                <c:pt idx="3">
                  <c:v>5.1044022787000003</c:v>
                </c:pt>
                <c:pt idx="4">
                  <c:v>6.3903854290000002</c:v>
                </c:pt>
                <c:pt idx="5">
                  <c:v>6.6554639906000004</c:v>
                </c:pt>
                <c:pt idx="6">
                  <c:v>7.5566217302999998</c:v>
                </c:pt>
                <c:pt idx="7">
                  <c:v>7.0133492746000003</c:v>
                </c:pt>
                <c:pt idx="8">
                  <c:v>4.5835264649000003</c:v>
                </c:pt>
                <c:pt idx="9">
                  <c:v>6.4156553511999999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'5_e_iii_2_d_Female'!$C$5</c:f>
              <c:strCache>
                <c:ptCount val="1"/>
                <c:pt idx="0">
                  <c:v>Intimate Partner Violence (Physical and/or Sexual)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'5_e_iii_2_d_Female'!$G$20:$G$29</c:f>
                <c:numCache>
                  <c:formatCode>General</c:formatCode>
                  <c:ptCount val="10"/>
                  <c:pt idx="0">
                    <c:v>1.9465409093199999</c:v>
                  </c:pt>
                  <c:pt idx="1">
                    <c:v>0.91724058871199998</c:v>
                  </c:pt>
                  <c:pt idx="2">
                    <c:v>0.682786588428</c:v>
                  </c:pt>
                  <c:pt idx="3">
                    <c:v>0.81721913134400004</c:v>
                  </c:pt>
                  <c:pt idx="4">
                    <c:v>1.0565138045840001</c:v>
                  </c:pt>
                  <c:pt idx="5">
                    <c:v>0.95335823567599998</c:v>
                  </c:pt>
                  <c:pt idx="6">
                    <c:v>0.91181872401199993</c:v>
                  </c:pt>
                  <c:pt idx="7">
                    <c:v>0.91776830518800001</c:v>
                  </c:pt>
                  <c:pt idx="8">
                    <c:v>0.91379456394799996</c:v>
                  </c:pt>
                  <c:pt idx="9">
                    <c:v>0.35656527348399997</c:v>
                  </c:pt>
                </c:numCache>
              </c:numRef>
            </c:plus>
            <c:minus>
              <c:numRef>
                <c:f>'5_e_iii_2_d_Female'!$F$20:$F$29</c:f>
                <c:numCache>
                  <c:formatCode>General</c:formatCode>
                  <c:ptCount val="10"/>
                  <c:pt idx="0">
                    <c:v>1.9465409093199999</c:v>
                  </c:pt>
                  <c:pt idx="1">
                    <c:v>0.91724058871199998</c:v>
                  </c:pt>
                  <c:pt idx="2">
                    <c:v>0.682786588428</c:v>
                  </c:pt>
                  <c:pt idx="3">
                    <c:v>0.81721913134400004</c:v>
                  </c:pt>
                  <c:pt idx="4">
                    <c:v>1.0565138045840001</c:v>
                  </c:pt>
                  <c:pt idx="5">
                    <c:v>0.95335823567599998</c:v>
                  </c:pt>
                  <c:pt idx="6">
                    <c:v>0.91181872401199993</c:v>
                  </c:pt>
                  <c:pt idx="7">
                    <c:v>0.91776830518800001</c:v>
                  </c:pt>
                  <c:pt idx="8">
                    <c:v>0.91379456394799996</c:v>
                  </c:pt>
                  <c:pt idx="9">
                    <c:v>0.35656527348399997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'5_e_iii_2_d_Female'!$E$3:$N$3</c:f>
              <c:strCache>
                <c:ptCount val="10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9</c:v>
                </c:pt>
                <c:pt idx="4">
                  <c:v>3</c:v>
                </c:pt>
                <c:pt idx="5">
                  <c:v>8</c:v>
                </c:pt>
                <c:pt idx="6">
                  <c:v>7</c:v>
                </c:pt>
                <c:pt idx="7">
                  <c:v>5</c:v>
                </c:pt>
                <c:pt idx="8">
                  <c:v>1</c:v>
                </c:pt>
                <c:pt idx="9">
                  <c:v>Average</c:v>
                </c:pt>
              </c:strCache>
            </c:strRef>
          </c:cat>
          <c:val>
            <c:numRef>
              <c:f>'5_e_iii_2_d_Female'!$E$5:$N$5</c:f>
              <c:numCache>
                <c:formatCode>0.0</c:formatCode>
                <c:ptCount val="10"/>
                <c:pt idx="0">
                  <c:v>9.4209546885000002</c:v>
                </c:pt>
                <c:pt idx="1">
                  <c:v>7.8325764414999997</c:v>
                </c:pt>
                <c:pt idx="2">
                  <c:v>5.5350754948000001</c:v>
                </c:pt>
                <c:pt idx="3">
                  <c:v>5.5951015689999997</c:v>
                </c:pt>
                <c:pt idx="4">
                  <c:v>6.9696879137999996</c:v>
                </c:pt>
                <c:pt idx="5">
                  <c:v>7.6273206643</c:v>
                </c:pt>
                <c:pt idx="6">
                  <c:v>8.4514408900000006</c:v>
                </c:pt>
                <c:pt idx="7">
                  <c:v>8.6628876847999994</c:v>
                </c:pt>
                <c:pt idx="8">
                  <c:v>6.2152754221000004</c:v>
                </c:pt>
                <c:pt idx="9">
                  <c:v>7.3678134186999999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851336"/>
        <c:axId val="210851728"/>
      </c:lineChart>
      <c:catAx>
        <c:axId val="2108513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School</a:t>
                </a:r>
              </a:p>
            </c:rich>
          </c:tx>
          <c:layout>
            <c:manualLayout>
              <c:xMode val="edge"/>
              <c:yMode val="edge"/>
              <c:x val="0.46243063367079112"/>
              <c:y val="0.864162233099241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51728"/>
        <c:crosses val="autoZero"/>
        <c:auto val="1"/>
        <c:lblAlgn val="ctr"/>
        <c:lblOffset val="100"/>
        <c:noMultiLvlLbl val="0"/>
      </c:catAx>
      <c:valAx>
        <c:axId val="210851728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 of Undergraduate Females</a:t>
                </a:r>
              </a:p>
            </c:rich>
          </c:tx>
          <c:layout>
            <c:manualLayout>
              <c:xMode val="edge"/>
              <c:yMode val="edge"/>
              <c:x val="2.488776971060435E-2"/>
              <c:y val="0.273899056536851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851336"/>
        <c:crossesAt val="1"/>
        <c:crossBetween val="between"/>
        <c:majorUnit val="5"/>
        <c:min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016043229929583E-3"/>
          <c:y val="0.9140969343567571"/>
          <c:w val="0.97738963965192904"/>
          <c:h val="5.7589986606365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0.09957</cdr:x>
      <cdr:y>0.03284</cdr:y>
    </cdr:from>
    <cdr:to>
      <cdr:x>0.1737</cdr:x>
      <cdr:y>0.10547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84217" y="104774"/>
          <a:ext cx="434958" cy="2317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UE:1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defTabSz="91481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9593" y="0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t" anchorCtr="0" compatLnSpc="1">
            <a:prstTxWarp prst="textNoShape">
              <a:avLst/>
            </a:prstTxWarp>
          </a:bodyPr>
          <a:lstStyle>
            <a:lvl1pPr algn="r" defTabSz="91481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989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defTabSz="914815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7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9593" y="8829989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0" rIns="91422" bIns="45710" numCol="1" anchor="b" anchorCtr="0" compatLnSpc="1">
            <a:prstTxWarp prst="textNoShape">
              <a:avLst/>
            </a:prstTxWarp>
          </a:bodyPr>
          <a:lstStyle>
            <a:lvl1pPr algn="r" defTabSz="914815">
              <a:defRPr sz="1200">
                <a:latin typeface="Arial" charset="0"/>
              </a:defRPr>
            </a:lvl1pPr>
          </a:lstStyle>
          <a:p>
            <a:pPr>
              <a:defRPr/>
            </a:pPr>
            <a:fld id="{F14AD3AF-E853-41DD-9C6B-157657455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14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>
            <a:lvl1pPr defTabSz="932316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2" y="0"/>
            <a:ext cx="303921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>
            <a:lvl1pPr algn="r" defTabSz="932316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144" y="4415790"/>
            <a:ext cx="5140112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7" tIns="46579" rIns="93157" bIns="465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92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7" tIns="46579" rIns="93157" bIns="46579" numCol="1" anchor="b" anchorCtr="0" compatLnSpc="1">
            <a:prstTxWarp prst="textNoShape">
              <a:avLst/>
            </a:prstTxWarp>
          </a:bodyPr>
          <a:lstStyle>
            <a:lvl1pPr defTabSz="932316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2" y="8831580"/>
            <a:ext cx="3039218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57" tIns="46579" rIns="93157" bIns="46579" numCol="1" anchor="b" anchorCtr="0" compatLnSpc="1">
            <a:prstTxWarp prst="textNoShape">
              <a:avLst/>
            </a:prstTxWarp>
          </a:bodyPr>
          <a:lstStyle>
            <a:lvl1pPr algn="r" defTabSz="932316">
              <a:defRPr sz="1200">
                <a:latin typeface="Arial" charset="0"/>
              </a:defRPr>
            </a:lvl1pPr>
          </a:lstStyle>
          <a:p>
            <a:pPr>
              <a:defRPr/>
            </a:pPr>
            <a:fld id="{8DB8C9F8-2507-43B8-94EB-5DEE5D53B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385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46138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8C9F8-2507-43B8-94EB-5DEE5D53B02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8C9F8-2507-43B8-94EB-5DEE5D53B02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142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B8C9F8-2507-43B8-94EB-5DEE5D53B02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27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14654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28194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498156"/>
            <a:ext cx="1219200" cy="568644"/>
          </a:xfrm>
          <a:prstGeom prst="rect">
            <a:avLst/>
          </a:prstGeom>
        </p:spPr>
      </p:pic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498157"/>
            <a:ext cx="9245600" cy="676656"/>
          </a:xfrm>
          <a:noFill/>
        </p:spPr>
        <p:txBody>
          <a:bodyPr rIns="91440"/>
          <a:lstStyle>
            <a:lvl1pPr algn="r">
              <a:defRPr sz="2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1600200"/>
            <a:ext cx="9245600" cy="381000"/>
          </a:xfrm>
        </p:spPr>
        <p:txBody>
          <a:bodyPr/>
          <a:lstStyle>
            <a:lvl1pPr marL="0" indent="0" algn="r">
              <a:buFont typeface="Wingdings" pitchFamily="1" charset="2"/>
              <a:buNone/>
              <a:defRPr lang="en-US" sz="2000" kern="1200" dirty="0">
                <a:solidFill>
                  <a:srgbClr val="FFFFFF"/>
                </a:solidFill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solidFill>
            <a:srgbClr val="BF311A"/>
          </a:solidFill>
          <a:ln>
            <a:noFill/>
          </a:ln>
        </p:spPr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2438400" y="2133600"/>
            <a:ext cx="9245600" cy="685800"/>
          </a:xfrm>
        </p:spPr>
        <p:txBody>
          <a:bodyPr/>
          <a:lstStyle>
            <a:lvl1pPr marL="0" indent="0" algn="r">
              <a:buNone/>
              <a:defRPr sz="1600">
                <a:solidFill>
                  <a:srgbClr val="BCDDFB"/>
                </a:solidFill>
              </a:defRPr>
            </a:lvl1pPr>
          </a:lstStyle>
          <a:p>
            <a:pPr lvl="0"/>
            <a:r>
              <a:rPr lang="en-US" dirty="0" smtClean="0"/>
              <a:t>Presenter</a:t>
            </a:r>
          </a:p>
          <a:p>
            <a:pPr lvl="0"/>
            <a:r>
              <a:rPr lang="en-US" dirty="0" smtClean="0"/>
              <a:t>Date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-Line Title and Sing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"/>
            <a:ext cx="12168620" cy="1068387"/>
          </a:xfrm>
        </p:spPr>
        <p:txBody>
          <a:bodyPr lIns="182880" tIns="91440" rIns="182880" bIns="91440"/>
          <a:lstStyle>
            <a:lvl1pPr marL="0">
              <a:lnSpc>
                <a:spcPct val="90000"/>
              </a:lnSpc>
              <a:defRPr baseline="0"/>
            </a:lvl1pPr>
          </a:lstStyle>
          <a:p>
            <a:r>
              <a:rPr lang="en-US" dirty="0" smtClean="0"/>
              <a:t>Click to edit Master title style. This one can wrap to two lines. Filler copy added.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1"/>
            <a:ext cx="5181600" cy="4983163"/>
          </a:xfrm>
        </p:spPr>
        <p:txBody>
          <a:bodyPr/>
          <a:lstStyle>
            <a:lvl1pPr marL="222250" indent="-222250">
              <a:defRPr sz="2000"/>
            </a:lvl1pPr>
            <a:lvl2pPr marL="463550" indent="-241300">
              <a:buFont typeface="Arial" pitchFamily="34" charset="0"/>
              <a:buChar char="–"/>
              <a:defRPr sz="1800"/>
            </a:lvl2pPr>
            <a:lvl3pPr marL="679450" indent="-222250">
              <a:buFont typeface="Wingdings" pitchFamily="2" charset="2"/>
              <a:buChar char="§"/>
              <a:tabLst/>
              <a:defRPr sz="1600"/>
            </a:lvl3pPr>
            <a:lvl4pPr marL="1031875" indent="-228600">
              <a:tabLst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143001"/>
            <a:ext cx="5181600" cy="4983163"/>
          </a:xfrm>
        </p:spPr>
        <p:txBody>
          <a:bodyPr/>
          <a:lstStyle>
            <a:lvl1pPr marL="222250" indent="-22225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0" y="6553200"/>
            <a:ext cx="609600" cy="304800"/>
          </a:xfrm>
        </p:spPr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9600" y="6553200"/>
            <a:ext cx="1930400" cy="304800"/>
          </a:xfrm>
        </p:spPr>
        <p:txBody>
          <a:bodyPr/>
          <a:lstStyle/>
          <a:p>
            <a:r>
              <a:rPr lang="en-US" dirty="0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Line Title Plus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181600" cy="4525963"/>
          </a:xfrm>
        </p:spPr>
        <p:txBody>
          <a:bodyPr/>
          <a:lstStyle>
            <a:lvl1pPr marL="222250" indent="-222250">
              <a:defRPr sz="2000"/>
            </a:lvl1pPr>
            <a:lvl2pPr marL="457200" indent="-234950">
              <a:buFont typeface="Arial" pitchFamily="34" charset="0"/>
              <a:buChar char="–"/>
              <a:defRPr sz="1800"/>
            </a:lvl2pPr>
            <a:lvl3pPr marL="679450" indent="-222250">
              <a:buFont typeface="Wingdings" pitchFamily="2" charset="2"/>
              <a:buChar char="§"/>
              <a:defRPr sz="1600"/>
            </a:lvl3pPr>
            <a:lvl4pPr marL="1031875" indent="-228600">
              <a:tabLst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600201"/>
            <a:ext cx="5181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" y="1"/>
            <a:ext cx="12187767" cy="1068387"/>
          </a:xfrm>
        </p:spPr>
        <p:txBody>
          <a:bodyPr lIns="182880" tIns="91440" rIns="182880" bIns="91440"/>
          <a:lstStyle>
            <a:lvl1pPr marL="0">
              <a:lnSpc>
                <a:spcPct val="90000"/>
              </a:lnSpc>
              <a:defRPr baseline="0"/>
            </a:lvl1pPr>
          </a:lstStyle>
          <a:p>
            <a:r>
              <a:rPr lang="en-US" dirty="0" smtClean="0"/>
              <a:t>Click to edit Master title style. This one can wrap to two lines. Filler copy added.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" y="1"/>
            <a:ext cx="12187767" cy="1068387"/>
          </a:xfrm>
        </p:spPr>
        <p:txBody>
          <a:bodyPr lIns="182880" tIns="91440" rIns="182880" bIns="91440"/>
          <a:lstStyle>
            <a:lvl1pPr marL="0">
              <a:lnSpc>
                <a:spcPct val="90000"/>
              </a:lnSpc>
              <a:defRPr baseline="0"/>
            </a:lvl1pPr>
          </a:lstStyle>
          <a:p>
            <a:r>
              <a:rPr lang="en-US" dirty="0" smtClean="0"/>
              <a:t>Click to edit Master title style. This one can wrap to two lines. Filler copy added.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0"/>
            <a:ext cx="12192000" cy="373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09600" y="2743201"/>
            <a:ext cx="8636000" cy="676687"/>
          </a:xfrm>
          <a:noFill/>
        </p:spPr>
        <p:txBody>
          <a:bodyPr/>
          <a:lstStyle>
            <a:lvl1pPr algn="l">
              <a:defRPr sz="28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Ar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CONFIDENTIAL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-1"/>
            <a:ext cx="12192000" cy="61264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182880" tIns="91440" rIns="18288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1"/>
            <a:ext cx="109728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09600" y="6553200"/>
            <a:ext cx="1930400" cy="304800"/>
          </a:xfrm>
          <a:prstGeom prst="rect">
            <a:avLst/>
          </a:prstGeom>
          <a:solidFill>
            <a:srgbClr val="BF311A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CONFIDENTIAL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609600" cy="304801"/>
          </a:xfrm>
          <a:prstGeom prst="rect">
            <a:avLst/>
          </a:prstGeom>
          <a:solidFill>
            <a:srgbClr val="04294A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4325D4D-289E-48C1-B277-2BEB492A7D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</p:sldLayoutIdLst>
  <p:hf hdr="0" dt="0"/>
  <p:txStyles>
    <p:titleStyle>
      <a:lvl1pPr marL="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 Narrow" pitchFamily="1" charset="0"/>
          <a:cs typeface="Arial" charset="0"/>
        </a:defRPr>
      </a:lvl9pPr>
    </p:titleStyle>
    <p:bodyStyle>
      <a:lvl1pPr marL="280988" indent="-280988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349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Arial" charset="0"/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679450" indent="-2222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1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1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1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3F82"/>
        </a:buClr>
        <a:buSzPct val="80000"/>
        <a:buFont typeface="Wingdings" pitchFamily="1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planty@usdoj.g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changingourcampus.org/resources/research" TargetMode="External"/><Relationship Id="rId5" Type="http://schemas.openxmlformats.org/officeDocument/2006/relationships/hyperlink" Target="http://www.bjs.gov/content/pub/pdf/ccsvsftr.pdf" TargetMode="External"/><Relationship Id="rId4" Type="http://schemas.openxmlformats.org/officeDocument/2006/relationships/hyperlink" Target="mailto:allison.randall@usdoj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ctrTitle"/>
          </p:nvPr>
        </p:nvSpPr>
        <p:spPr>
          <a:xfrm>
            <a:off x="2362200" y="957072"/>
            <a:ext cx="9321800" cy="676656"/>
          </a:xfrm>
        </p:spPr>
        <p:txBody>
          <a:bodyPr/>
          <a:lstStyle/>
          <a:p>
            <a:r>
              <a:rPr lang="en-US" sz="4800" dirty="0" smtClean="0"/>
              <a:t>Campus </a:t>
            </a:r>
            <a:r>
              <a:rPr lang="en-US" sz="4800" dirty="0"/>
              <a:t>Climate Survey Validation Study (CCSVS)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304800" y="2971800"/>
            <a:ext cx="11582400" cy="3200400"/>
          </a:xfrm>
        </p:spPr>
        <p:txBody>
          <a:bodyPr/>
          <a:lstStyle/>
          <a:p>
            <a:endParaRPr lang="en-US" sz="2200" dirty="0">
              <a:solidFill>
                <a:schemeClr val="tx2"/>
              </a:solidFill>
            </a:endParaRPr>
          </a:p>
          <a:p>
            <a:endParaRPr lang="en-US" sz="2200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rgbClr val="003F82"/>
                </a:solidFill>
              </a:rPr>
              <a:t>Presented by </a:t>
            </a:r>
            <a:r>
              <a:rPr lang="en-US" sz="2800" dirty="0" smtClean="0">
                <a:solidFill>
                  <a:srgbClr val="003F82"/>
                </a:solidFill>
              </a:rPr>
              <a:t>BJS and OVW</a:t>
            </a:r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-3125" r="-3125"/>
          <a:stretch/>
        </p:blipFill>
        <p:spPr>
          <a:xfrm>
            <a:off x="609600" y="1295400"/>
            <a:ext cx="1371600" cy="1290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1"/>
            <a:ext cx="10896600" cy="521176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/>
              <a:t>Purpose: Develop and test a survey instrument and methodology for collecting valid and reliable data on sexual harassment, sexual assault, and campus </a:t>
            </a:r>
            <a:r>
              <a:rPr lang="en-US" sz="2400" dirty="0" smtClean="0"/>
              <a:t>climate</a:t>
            </a:r>
            <a:endParaRPr lang="en-US" sz="24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9 </a:t>
            </a:r>
            <a:r>
              <a:rPr lang="en-US" sz="2400" dirty="0"/>
              <a:t>schools agreed to participate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200" dirty="0"/>
              <a:t>Variation in terms of size, public vs. private status, 2- vs. 4-year status, and geography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/>
              <a:t>Survey administered to undergraduate males and females at the 9 schools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200" dirty="0" smtClean="0"/>
              <a:t>Following the survey, respondents were provided with a list of support resources customized to each school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000" dirty="0" smtClean="0"/>
              <a:t>~15% checked out these resources</a:t>
            </a:r>
          </a:p>
          <a:p>
            <a:pPr marL="222250" lvl="1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47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Research Goals and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1"/>
            <a:ext cx="10896600" cy="5211764"/>
          </a:xfrm>
        </p:spPr>
        <p:txBody>
          <a:bodyPr/>
          <a:lstStyle/>
          <a:p>
            <a:pPr lvl="1" indent="-457200">
              <a:spcAft>
                <a:spcPts val="600"/>
              </a:spcAft>
              <a:buAutoNum type="arabicPeriod"/>
            </a:pPr>
            <a:r>
              <a:rPr lang="en-US" sz="2400" dirty="0" smtClean="0"/>
              <a:t>Develop </a:t>
            </a:r>
            <a:r>
              <a:rPr lang="en-US" sz="2400" dirty="0"/>
              <a:t>a </a:t>
            </a:r>
            <a:r>
              <a:rPr lang="en-US" sz="2400" dirty="0" smtClean="0"/>
              <a:t>valid and reliable instrument to collect data about sexual </a:t>
            </a:r>
            <a:r>
              <a:rPr lang="en-US" sz="2400" dirty="0"/>
              <a:t>victimization experiences and the campus climate related to sexual </a:t>
            </a:r>
            <a:r>
              <a:rPr lang="en-US" sz="2400" dirty="0" smtClean="0"/>
              <a:t>victimization.</a:t>
            </a:r>
          </a:p>
          <a:p>
            <a:pPr marL="0" lvl="1" indent="0">
              <a:spcAft>
                <a:spcPts val="600"/>
              </a:spcAft>
              <a:buNone/>
            </a:pPr>
            <a:r>
              <a:rPr lang="en-US" sz="2400" b="1" u="sng" dirty="0" smtClean="0"/>
              <a:t>Approach</a:t>
            </a:r>
          </a:p>
          <a:p>
            <a:pPr marL="342900" lvl="1" indent="-342900">
              <a:spcAft>
                <a:spcPts val="600"/>
              </a:spcAft>
            </a:pPr>
            <a:r>
              <a:rPr lang="en-US" sz="2400" dirty="0" smtClean="0"/>
              <a:t>Used the WH Task Force Toolkit as a starting point</a:t>
            </a:r>
          </a:p>
          <a:p>
            <a:pPr marL="342900" lvl="1" indent="-342900">
              <a:spcAft>
                <a:spcPts val="600"/>
              </a:spcAft>
            </a:pPr>
            <a:r>
              <a:rPr lang="en-US" sz="2400" dirty="0" smtClean="0"/>
              <a:t>Held listening sessions with stakeholders</a:t>
            </a:r>
          </a:p>
          <a:p>
            <a:pPr marL="342900" lvl="1" indent="-342900">
              <a:spcAft>
                <a:spcPts val="600"/>
              </a:spcAft>
            </a:pPr>
            <a:r>
              <a:rPr lang="en-US" sz="2400" dirty="0" smtClean="0"/>
              <a:t>Conducted cognitive testing to understand how well questions work and are understood by students</a:t>
            </a:r>
          </a:p>
          <a:p>
            <a:pPr marL="342900" lvl="1" indent="-342900">
              <a:spcAft>
                <a:spcPts val="600"/>
              </a:spcAft>
            </a:pPr>
            <a:r>
              <a:rPr lang="en-US" sz="2400" dirty="0"/>
              <a:t>Included items to enable validity checks and latent class analysis</a:t>
            </a:r>
          </a:p>
          <a:p>
            <a:pPr marL="0" lvl="1" indent="0">
              <a:spcAft>
                <a:spcPts val="600"/>
              </a:spcAft>
              <a:buNone/>
            </a:pPr>
            <a:endParaRPr lang="en-US" sz="2400" dirty="0"/>
          </a:p>
          <a:p>
            <a:pPr>
              <a:spcAft>
                <a:spcPts val="600"/>
              </a:spcAft>
            </a:pPr>
            <a:endParaRPr lang="en-US" sz="2400" dirty="0" smtClean="0"/>
          </a:p>
          <a:p>
            <a:pPr marL="222250" lvl="1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0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CCSVS </a:t>
            </a:r>
            <a:r>
              <a:rPr lang="en-US" dirty="0" smtClean="0"/>
              <a:t>Research Goals and Methodology - Instrument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09600" y="762000"/>
            <a:ext cx="10896600" cy="57912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400" b="1" u="sng" dirty="0"/>
              <a:t>Final CCSVS Instrument: “College Experiences Survey (CES)”</a:t>
            </a:r>
            <a:endParaRPr lang="en-US" sz="2400" b="1" dirty="0"/>
          </a:p>
          <a:p>
            <a:pPr>
              <a:spcBef>
                <a:spcPts val="1800"/>
              </a:spcBef>
            </a:pPr>
            <a:r>
              <a:rPr lang="en-US" sz="2400" dirty="0" smtClean="0"/>
              <a:t>Brief </a:t>
            </a:r>
            <a:r>
              <a:rPr lang="en-US" sz="2400" dirty="0"/>
              <a:t>(~15 </a:t>
            </a:r>
            <a:r>
              <a:rPr lang="en-US" sz="2400" dirty="0" smtClean="0"/>
              <a:t>minutes), confidential, self-administered </a:t>
            </a:r>
            <a:r>
              <a:rPr lang="en-US" sz="2400" dirty="0"/>
              <a:t>web </a:t>
            </a:r>
            <a:r>
              <a:rPr lang="en-US" sz="2400" dirty="0" smtClean="0"/>
              <a:t>survey</a:t>
            </a:r>
          </a:p>
          <a:p>
            <a:r>
              <a:rPr lang="en-US" sz="2400" dirty="0" smtClean="0"/>
              <a:t>Behaviorally-specific, 2-stage approach</a:t>
            </a:r>
          </a:p>
          <a:p>
            <a:r>
              <a:rPr lang="en-US" sz="2400" dirty="0" smtClean="0"/>
              <a:t>Asked about sexual harassment and coercion prior to asking about sexual assault</a:t>
            </a:r>
          </a:p>
          <a:p>
            <a:r>
              <a:rPr lang="en-US" sz="2400" dirty="0" smtClean="0"/>
              <a:t>Multiple </a:t>
            </a:r>
            <a:r>
              <a:rPr lang="en-US" sz="2400" dirty="0"/>
              <a:t>reference periods</a:t>
            </a:r>
          </a:p>
          <a:p>
            <a:pPr marL="698500" lvl="1" indent="-457200"/>
            <a:r>
              <a:rPr lang="en-US" sz="2000" dirty="0" smtClean="0"/>
              <a:t>“since the beginning of the current (2014-2015) academic year” (focus of most estimates)</a:t>
            </a:r>
          </a:p>
          <a:p>
            <a:pPr marL="698500" lvl="1" indent="-457200"/>
            <a:r>
              <a:rPr lang="en-US" sz="2000" dirty="0" smtClean="0"/>
              <a:t>“since entering college”</a:t>
            </a:r>
          </a:p>
          <a:p>
            <a:pPr marL="698500" lvl="1" indent="-457200"/>
            <a:r>
              <a:rPr lang="en-US" sz="2000" dirty="0" smtClean="0"/>
              <a:t>“lifetime”</a:t>
            </a:r>
          </a:p>
          <a:p>
            <a:r>
              <a:rPr lang="en-US" sz="2400" dirty="0"/>
              <a:t>Incident-specific follow-up </a:t>
            </a:r>
            <a:r>
              <a:rPr lang="en-US" sz="2400" dirty="0" smtClean="0"/>
              <a:t>questions (up to 3 incidents)</a:t>
            </a:r>
          </a:p>
          <a:p>
            <a:r>
              <a:rPr lang="en-US" sz="2400" dirty="0" smtClean="0"/>
              <a:t>Broad </a:t>
            </a:r>
            <a:r>
              <a:rPr lang="en-US" sz="2400" dirty="0"/>
              <a:t>array of campus climate </a:t>
            </a:r>
            <a:r>
              <a:rPr lang="en-US" sz="2400" dirty="0" smtClean="0"/>
              <a:t>measures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94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Research Goals and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1"/>
            <a:ext cx="10896600" cy="5211764"/>
          </a:xfrm>
        </p:spPr>
        <p:txBody>
          <a:bodyPr/>
          <a:lstStyle/>
          <a:p>
            <a:pPr marL="0" lvl="1" indent="0">
              <a:spcAft>
                <a:spcPts val="600"/>
              </a:spcAft>
              <a:buNone/>
            </a:pPr>
            <a:r>
              <a:rPr lang="en-US" sz="2400" dirty="0"/>
              <a:t>Design and implement a data collection methodology that </a:t>
            </a:r>
            <a:r>
              <a:rPr lang="en-US" sz="2400" dirty="0" smtClean="0"/>
              <a:t>administers survey to a sample of students, achieves </a:t>
            </a:r>
            <a:r>
              <a:rPr lang="en-US" sz="2400" dirty="0"/>
              <a:t>response rate and survey completion targets, </a:t>
            </a:r>
            <a:r>
              <a:rPr lang="en-US" sz="2400" dirty="0" smtClean="0"/>
              <a:t>and avoids </a:t>
            </a:r>
            <a:r>
              <a:rPr lang="en-US" sz="2400" dirty="0"/>
              <a:t>nonresponse bias</a:t>
            </a:r>
            <a:r>
              <a:rPr lang="en-US" sz="2400" dirty="0" smtClean="0"/>
              <a:t>.</a:t>
            </a:r>
          </a:p>
          <a:p>
            <a:pPr marL="0" lvl="1" indent="0">
              <a:spcAft>
                <a:spcPts val="600"/>
              </a:spcAft>
              <a:buNone/>
            </a:pPr>
            <a:endParaRPr lang="en-US" sz="2400" b="1" u="sng" dirty="0" smtClean="0"/>
          </a:p>
          <a:p>
            <a:pPr marL="0" lvl="1" indent="0">
              <a:spcAft>
                <a:spcPts val="600"/>
              </a:spcAft>
              <a:buNone/>
            </a:pPr>
            <a:r>
              <a:rPr lang="en-US" sz="2400" b="1" u="sng" dirty="0" smtClean="0"/>
              <a:t>Approach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Administered between Spring break and start of finals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Field period lasted ~57 </a:t>
            </a:r>
            <a:r>
              <a:rPr lang="en-US" sz="2200" dirty="0" smtClean="0"/>
              <a:t>days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Use of incentives ($25 for most respondents)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Survey could be taken on a range of devices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About 23,000 respondents (15,000 females; 8,000 males) </a:t>
            </a:r>
            <a:endParaRPr lang="en-US" sz="2200" dirty="0"/>
          </a:p>
          <a:p>
            <a:pPr>
              <a:spcAft>
                <a:spcPts val="600"/>
              </a:spcAft>
            </a:pPr>
            <a:endParaRPr lang="en-US" sz="2400" dirty="0" smtClean="0"/>
          </a:p>
          <a:p>
            <a:pPr marL="222250" lvl="1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54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CCSVS Research Goals and </a:t>
            </a:r>
            <a:r>
              <a:rPr lang="en-US" dirty="0" smtClean="0"/>
              <a:t>Methodology – High Data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726947"/>
            <a:ext cx="11582400" cy="54102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200" dirty="0" smtClean="0"/>
              <a:t>Response rates higher than anticipated – (54% for females; 45% for males) 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Nonresponse bias analysis suggested that </a:t>
            </a:r>
            <a:r>
              <a:rPr lang="en-US" sz="2200" dirty="0" err="1" smtClean="0"/>
              <a:t>nonresponders</a:t>
            </a:r>
            <a:r>
              <a:rPr lang="en-US" sz="2200" dirty="0" smtClean="0"/>
              <a:t> were not significantly different from those who responded</a:t>
            </a:r>
          </a:p>
          <a:p>
            <a:pPr>
              <a:spcBef>
                <a:spcPts val="1800"/>
              </a:spcBef>
            </a:pPr>
            <a:endParaRPr lang="en-US" sz="2400" dirty="0"/>
          </a:p>
          <a:p>
            <a:endParaRPr lang="en-US" sz="2400" dirty="0" smtClean="0"/>
          </a:p>
          <a:p>
            <a:pPr marL="222250" lvl="1" indent="0">
              <a:buNone/>
            </a:pPr>
            <a:endParaRPr lang="en-US" sz="2000" dirty="0" smtClean="0"/>
          </a:p>
          <a:p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422862"/>
              </p:ext>
            </p:extLst>
          </p:nvPr>
        </p:nvGraphicFramePr>
        <p:xfrm>
          <a:off x="304801" y="1954764"/>
          <a:ext cx="11582400" cy="4522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499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Research Goals and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1"/>
            <a:ext cx="10896600" cy="5211764"/>
          </a:xfrm>
        </p:spPr>
        <p:txBody>
          <a:bodyPr/>
          <a:lstStyle/>
          <a:p>
            <a:pPr marL="0" lvl="1" indent="0">
              <a:spcAft>
                <a:spcPts val="600"/>
              </a:spcAft>
              <a:buNone/>
            </a:pPr>
            <a:r>
              <a:rPr lang="en-US" sz="2400" dirty="0" smtClean="0"/>
              <a:t>Generate school-specific estimates of victimization and have the ability to compare findings across schools.</a:t>
            </a:r>
          </a:p>
          <a:p>
            <a:pPr marL="0" lvl="1" indent="0">
              <a:spcAft>
                <a:spcPts val="600"/>
              </a:spcAft>
              <a:buNone/>
            </a:pPr>
            <a:endParaRPr lang="en-US" sz="2400" b="1" u="sng" dirty="0" smtClean="0"/>
          </a:p>
          <a:p>
            <a:pPr marL="0" lvl="1" indent="0">
              <a:spcAft>
                <a:spcPts val="600"/>
              </a:spcAft>
              <a:buNone/>
            </a:pPr>
            <a:r>
              <a:rPr lang="en-US" sz="2400" b="1" u="sng" dirty="0" smtClean="0"/>
              <a:t>Approach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Used a standardized instrument and methodology across all 9 schools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Weighting used to produce school-specific estimates </a:t>
            </a:r>
          </a:p>
          <a:p>
            <a:pPr>
              <a:spcBef>
                <a:spcPts val="1200"/>
              </a:spcBef>
            </a:pPr>
            <a:r>
              <a:rPr lang="en-US" sz="2200" dirty="0" smtClean="0"/>
              <a:t>Schools are not identified by name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200" dirty="0" smtClean="0"/>
              <a:t>Standard errors and confidence intervals used to show significant differences </a:t>
            </a:r>
          </a:p>
          <a:p>
            <a:pPr marL="222250" lvl="1" indent="0"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76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Victimization 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1"/>
            <a:ext cx="11582400" cy="5211764"/>
          </a:xfrm>
        </p:spPr>
        <p:txBody>
          <a:bodyPr/>
          <a:lstStyle/>
          <a:p>
            <a:pPr marL="222250" lvl="1" indent="0">
              <a:buNone/>
            </a:pPr>
            <a:endParaRPr lang="en-US" dirty="0" smtClean="0"/>
          </a:p>
          <a:p>
            <a:pPr marL="222250" lvl="1" indent="0">
              <a:buNone/>
            </a:pPr>
            <a:endParaRPr lang="en-US" dirty="0" smtClean="0"/>
          </a:p>
          <a:p>
            <a:pPr marL="222250" lvl="1" indent="0">
              <a:buNone/>
            </a:pPr>
            <a:endParaRPr lang="en-US" dirty="0"/>
          </a:p>
          <a:p>
            <a:pPr marL="222250" lvl="1" indent="0">
              <a:buNone/>
            </a:pPr>
            <a:endParaRPr lang="en-US" dirty="0" smtClean="0"/>
          </a:p>
          <a:p>
            <a:pPr marL="222250" lvl="1" indent="0">
              <a:buNone/>
            </a:pPr>
            <a:endParaRPr lang="en-US" dirty="0"/>
          </a:p>
          <a:p>
            <a:pPr marL="222250" lvl="1" indent="0">
              <a:buNone/>
            </a:pPr>
            <a:endParaRPr lang="en-US" dirty="0" smtClean="0"/>
          </a:p>
          <a:p>
            <a:pPr marL="222250" lvl="1" indent="0">
              <a:buNone/>
            </a:pPr>
            <a:endParaRPr lang="en-US" dirty="0" smtClean="0"/>
          </a:p>
          <a:p>
            <a:pPr marL="222250" lvl="1" indent="0">
              <a:buNone/>
            </a:pP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/>
              <a:t>or more incidents of unwanted sexual contact since the beginning of the </a:t>
            </a:r>
            <a:r>
              <a:rPr lang="en-US" dirty="0" smtClean="0"/>
              <a:t>2014-2015 </a:t>
            </a:r>
            <a:r>
              <a:rPr lang="en-US" dirty="0"/>
              <a:t>academic </a:t>
            </a:r>
            <a:r>
              <a:rPr lang="en-US" dirty="0" smtClean="0"/>
              <a:t>=victim </a:t>
            </a:r>
            <a:r>
              <a:rPr lang="en-US" dirty="0"/>
              <a:t>of </a:t>
            </a:r>
            <a:r>
              <a:rPr lang="en-US" b="1" dirty="0"/>
              <a:t>completed sexual assault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each incident, a follow-up question is used to determine the </a:t>
            </a:r>
            <a:r>
              <a:rPr lang="en-US" i="1" dirty="0" smtClean="0"/>
              <a:t>type</a:t>
            </a:r>
            <a:r>
              <a:rPr lang="en-US" dirty="0" smtClean="0"/>
              <a:t> of sexual contact</a:t>
            </a:r>
            <a:endParaRPr lang="en-US" dirty="0"/>
          </a:p>
          <a:p>
            <a:pPr lvl="1"/>
            <a:r>
              <a:rPr lang="en-US" dirty="0"/>
              <a:t>Incidents that included oral sex, anal sex, sexual intercourse (females only), or sexual penetration with a finger or object </a:t>
            </a:r>
            <a:r>
              <a:rPr lang="en-US" dirty="0" smtClean="0"/>
              <a:t>are </a:t>
            </a:r>
            <a:r>
              <a:rPr lang="en-US" dirty="0"/>
              <a:t>classified as </a:t>
            </a:r>
            <a:r>
              <a:rPr lang="en-US" b="1" dirty="0"/>
              <a:t>completed incidents of rape</a:t>
            </a:r>
          </a:p>
          <a:p>
            <a:pPr lvl="1"/>
            <a:r>
              <a:rPr lang="en-US" dirty="0"/>
              <a:t>Incidents that included forced </a:t>
            </a:r>
            <a:r>
              <a:rPr lang="en-US" dirty="0" smtClean="0"/>
              <a:t>touching, </a:t>
            </a:r>
            <a:r>
              <a:rPr lang="en-US" dirty="0"/>
              <a:t>but did not include </a:t>
            </a:r>
            <a:r>
              <a:rPr lang="en-US" dirty="0" smtClean="0"/>
              <a:t>penetration, are </a:t>
            </a:r>
            <a:r>
              <a:rPr lang="en-US" dirty="0"/>
              <a:t>classified as </a:t>
            </a:r>
            <a:r>
              <a:rPr lang="en-US" b="1" dirty="0"/>
              <a:t>completed incidents of sexual battery (excluding rape)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28600" y="826389"/>
            <a:ext cx="11734800" cy="2667000"/>
          </a:xfrm>
          <a:prstGeom prst="rect">
            <a:avLst/>
          </a:prstGeom>
          <a:ln w="25400" cap="flat" cmpd="sng" algn="ctr">
            <a:solidFill>
              <a:schemeClr val="accent4"/>
            </a:solidFill>
            <a:prstDash val="solid"/>
            <a:miter lim="800000"/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09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234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charset="0"/>
              <a:buChar char="–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794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1800" kern="0" dirty="0" smtClean="0">
                <a:solidFill>
                  <a:schemeClr val="bg1">
                    <a:lumMod val="50000"/>
                  </a:schemeClr>
                </a:solidFill>
              </a:rPr>
              <a:t>P2.</a:t>
            </a:r>
            <a:r>
              <a:rPr lang="en-US" sz="1800" kern="0" dirty="0" smtClean="0"/>
              <a:t>	How many </a:t>
            </a:r>
            <a:r>
              <a:rPr lang="en-US" sz="1800" u="sng" kern="0" dirty="0" smtClean="0"/>
              <a:t>separate incidents</a:t>
            </a:r>
            <a:r>
              <a:rPr lang="en-US" sz="1800" kern="0" dirty="0" smtClean="0"/>
              <a:t> of unwanted sexual contact have you experienced </a:t>
            </a:r>
            <a:r>
              <a:rPr lang="en-US" sz="1800" b="1" kern="0" dirty="0" smtClean="0"/>
              <a:t>since the beginning of the current academic year in </a:t>
            </a:r>
            <a:r>
              <a:rPr lang="en-US" sz="1800" b="1" kern="0" dirty="0" smtClean="0">
                <a:solidFill>
                  <a:schemeClr val="bg1">
                    <a:lumMod val="50000"/>
                  </a:schemeClr>
                </a:solidFill>
              </a:rPr>
              <a:t>[FILL: August/September], </a:t>
            </a:r>
            <a:r>
              <a:rPr lang="en-US" sz="1800" b="1" kern="0" dirty="0" smtClean="0"/>
              <a:t>2014</a:t>
            </a:r>
            <a:r>
              <a:rPr lang="en-US" sz="1800" kern="0" dirty="0" smtClean="0"/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0 incidents </a:t>
            </a:r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</a:rPr>
              <a:t>[IF P2 = 0 IINCIDENTS, SKIP TO LCA2]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1 incident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2 incidents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3 incidents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4 incidents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kern="0" dirty="0" smtClean="0"/>
              <a:t>5 or more incidents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38827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Assault, Rape, and Sexual Battery:  Measurement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11734800" cy="5562599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1800" dirty="0" smtClean="0"/>
              <a:t>This </a:t>
            </a:r>
            <a:r>
              <a:rPr lang="en-US" sz="1800" dirty="0"/>
              <a:t>section asks about times when you may have experienced unwanted sexual contact.  In these questions, </a:t>
            </a:r>
            <a:r>
              <a:rPr lang="en-US" sz="1800" b="1" dirty="0"/>
              <a:t>unwanted sexual contact </a:t>
            </a:r>
            <a:r>
              <a:rPr lang="en-US" sz="1800" dirty="0"/>
              <a:t>is sexual contact that you </a:t>
            </a:r>
            <a:r>
              <a:rPr lang="en-US" sz="1800" u="sng" dirty="0"/>
              <a:t>did not consent to </a:t>
            </a:r>
            <a:r>
              <a:rPr lang="en-US" sz="1800" dirty="0"/>
              <a:t>and that you </a:t>
            </a:r>
            <a:r>
              <a:rPr lang="en-US" sz="1800" u="sng" dirty="0"/>
              <a:t>did not want </a:t>
            </a:r>
            <a:r>
              <a:rPr lang="en-US" sz="1800" dirty="0"/>
              <a:t>to happen.  Remember that sexual contact includes touching of your sexual body parts, oral sex, anal sex, sexual intercourse, and penetration of your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[IF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D3 NE MALE,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FILL “vagina or”]</a:t>
            </a:r>
            <a:r>
              <a:rPr lang="en-US" sz="1800" dirty="0"/>
              <a:t> anus with a finger or object. 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u="sng" dirty="0"/>
              <a:t>Please check off each point as you read through these descriptions</a:t>
            </a:r>
            <a:r>
              <a:rPr lang="en-US" sz="1800" b="1" dirty="0"/>
              <a:t>. </a:t>
            </a:r>
            <a:r>
              <a:rPr lang="en-US" sz="1800" b="1" dirty="0" smtClean="0"/>
              <a:t> Unwanted </a:t>
            </a:r>
            <a:r>
              <a:rPr lang="en-US" sz="1800" b="1" dirty="0"/>
              <a:t>sexual contact </a:t>
            </a:r>
            <a:r>
              <a:rPr lang="en-US" sz="1800" dirty="0"/>
              <a:t>could happen when:  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someone </a:t>
            </a:r>
            <a:r>
              <a:rPr lang="en-US" sz="1800" dirty="0"/>
              <a:t>touches or grabs your sexual body parts (e.g., butt, crotch, or breasts);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someone </a:t>
            </a:r>
            <a:r>
              <a:rPr lang="en-US" sz="1800" dirty="0"/>
              <a:t>uses force against you, such as holding you down with his or her body weight, pinning your arms, </a:t>
            </a:r>
            <a:r>
              <a:rPr lang="en-US" sz="1800" dirty="0" smtClean="0"/>
              <a:t>hitting </a:t>
            </a:r>
            <a:r>
              <a:rPr lang="en-US" sz="1800" dirty="0"/>
              <a:t>or kicking you;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someone  </a:t>
            </a:r>
            <a:r>
              <a:rPr lang="en-US" sz="1800" dirty="0"/>
              <a:t>threatens to hurt you or someone close to you; or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1800" dirty="0" smtClean="0"/>
              <a:t>you </a:t>
            </a:r>
            <a:r>
              <a:rPr lang="en-US" sz="1800" dirty="0"/>
              <a:t>are unable to provide consent because you are incapacitated, passed out, unconscious, blacked out, </a:t>
            </a:r>
            <a:r>
              <a:rPr lang="en-US" sz="1800" dirty="0" smtClean="0"/>
              <a:t>or asleep</a:t>
            </a:r>
            <a:r>
              <a:rPr lang="en-US" sz="1800" dirty="0"/>
              <a:t>.  This could happen after you voluntarily used alcohol or drugs, or after you were given a drug </a:t>
            </a:r>
            <a:r>
              <a:rPr lang="en-US" sz="1800" dirty="0" smtClean="0"/>
              <a:t>without your </a:t>
            </a:r>
            <a:r>
              <a:rPr lang="en-US" sz="1800" dirty="0"/>
              <a:t>knowledge or consent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Please </a:t>
            </a:r>
            <a:r>
              <a:rPr lang="en-US" sz="1800" dirty="0"/>
              <a:t>keep in mind that anyone – regardless of gender – can experience unwanted sexual contact. Also, the person who does this could be a stranger or someone you know, such as a friend, family member, or person you were dating or hanging out with.</a:t>
            </a:r>
          </a:p>
          <a:p>
            <a:pPr marL="0" indent="0">
              <a:buNone/>
            </a:pPr>
            <a:r>
              <a:rPr lang="en-US" sz="1600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708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914399"/>
          </a:xfrm>
        </p:spPr>
        <p:txBody>
          <a:bodyPr/>
          <a:lstStyle/>
          <a:p>
            <a:r>
              <a:rPr lang="en-US" dirty="0"/>
              <a:t>CCSVS Prevalence Rates for Females </a:t>
            </a:r>
            <a:r>
              <a:rPr lang="en-US" dirty="0" smtClean="0"/>
              <a:t>- </a:t>
            </a:r>
            <a:r>
              <a:rPr lang="en-US" dirty="0"/>
              <a:t>2014-2015 Academic Year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7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313145"/>
              </p:ext>
            </p:extLst>
          </p:nvPr>
        </p:nvGraphicFramePr>
        <p:xfrm>
          <a:off x="838200" y="1524000"/>
          <a:ext cx="10820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38200" y="1034533"/>
            <a:ext cx="1097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Rape and sexual </a:t>
            </a:r>
            <a:r>
              <a:rPr lang="en-US" sz="2000" dirty="0"/>
              <a:t>b</a:t>
            </a:r>
            <a:r>
              <a:rPr lang="en-US" sz="2000" dirty="0" smtClean="0"/>
              <a:t>attery shown as mutually exclusive categories; sexual assault includes both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396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12187768" cy="1134140"/>
          </a:xfrm>
        </p:spPr>
        <p:txBody>
          <a:bodyPr/>
          <a:lstStyle/>
          <a:p>
            <a:r>
              <a:rPr lang="en-US" dirty="0"/>
              <a:t>CCSVS Prevalence Rates for Females – </a:t>
            </a:r>
            <a:r>
              <a:rPr lang="en-US" dirty="0" smtClean="0"/>
              <a:t>Since Entering College and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9047670"/>
              </p:ext>
            </p:extLst>
          </p:nvPr>
        </p:nvGraphicFramePr>
        <p:xfrm>
          <a:off x="76200" y="1682751"/>
          <a:ext cx="11734800" cy="517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43000" y="1256045"/>
            <a:ext cx="1066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Includes respondents in all grades; not broken out by type of sexual assault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462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2"/>
            <a:ext cx="12192000" cy="990601"/>
          </a:xfrm>
        </p:spPr>
        <p:txBody>
          <a:bodyPr/>
          <a:lstStyle/>
          <a:p>
            <a:r>
              <a:rPr lang="en-US" dirty="0" smtClean="0"/>
              <a:t>Sexual Assault Prevalence by Victim Characteristics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837537343"/>
              </p:ext>
            </p:extLst>
          </p:nvPr>
        </p:nvGraphicFramePr>
        <p:xfrm>
          <a:off x="609600" y="1676401"/>
          <a:ext cx="11353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1" y="1064360"/>
            <a:ext cx="1143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Data also collected on age, race/Hispanic origin, gender identity, year of study; lack of precision for disaggregating non-heterosexual estimates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9407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" y="0"/>
            <a:ext cx="12192000" cy="612648"/>
          </a:xfrm>
        </p:spPr>
        <p:txBody>
          <a:bodyPr/>
          <a:lstStyle/>
          <a:p>
            <a:r>
              <a:rPr lang="en-US" dirty="0" smtClean="0"/>
              <a:t> CCSVS Incident-level data – Month of sexual assault incident (females)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182750"/>
              </p:ext>
            </p:extLst>
          </p:nvPr>
        </p:nvGraphicFramePr>
        <p:xfrm>
          <a:off x="190501" y="1257301"/>
          <a:ext cx="11811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1030" y="685800"/>
            <a:ext cx="1097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Higher rates in Sept and Oct, especially for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year students; lower rates in April/May are due in part to the timing of data collection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798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Incident-level data - Tactic used by offender (female victims)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97281"/>
            <a:ext cx="10973751" cy="49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86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Incident-level data - Victim </a:t>
            </a:r>
            <a:r>
              <a:rPr lang="en-US" dirty="0"/>
              <a:t>d</a:t>
            </a:r>
            <a:r>
              <a:rPr lang="en-US" dirty="0" smtClean="0"/>
              <a:t>isclosure and impact (female victims)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04684"/>
            <a:ext cx="5340559" cy="49564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159" y="1104684"/>
            <a:ext cx="5098841" cy="473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00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Incident-level data - Victim </a:t>
            </a:r>
            <a:r>
              <a:rPr lang="en-US" dirty="0"/>
              <a:t>i</a:t>
            </a:r>
            <a:r>
              <a:rPr lang="en-US" dirty="0" smtClean="0"/>
              <a:t>mpact (continued)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609599" y="6553200"/>
            <a:ext cx="11582401" cy="30480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charset="0"/>
                <a:ea typeface="ヒラギノ角ゴ Pro W3" pitchFamily="1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ヒラギノ角ゴ Pro W3" pitchFamily="1" charset="-128"/>
                <a:cs typeface="+mn-cs"/>
              </a:defRPr>
            </a:lvl9pPr>
          </a:lstStyle>
          <a:p>
            <a:pPr algn="l"/>
            <a:r>
              <a:rPr lang="en-US" dirty="0"/>
              <a:t>Source: Campus Climate Survey Validation Study (CCSVS), </a:t>
            </a:r>
            <a:r>
              <a:rPr lang="en-US" dirty="0" smtClean="0"/>
              <a:t>2015.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5413717" cy="46516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066800"/>
            <a:ext cx="5413717" cy="465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30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Incident-level data - Comparison of CCSVS and </a:t>
            </a:r>
            <a:r>
              <a:rPr lang="en-US" dirty="0" err="1" smtClean="0"/>
              <a:t>Clery</a:t>
            </a:r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685800"/>
            <a:ext cx="112776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44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Incident-level data - Reasons for not reporting rape incidents (females)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982397"/>
            <a:ext cx="9601200" cy="556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87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" y="0"/>
            <a:ext cx="12192000" cy="1143001"/>
          </a:xfrm>
        </p:spPr>
        <p:txBody>
          <a:bodyPr/>
          <a:lstStyle/>
          <a:p>
            <a:r>
              <a:rPr lang="en-US" sz="2800" dirty="0" smtClean="0"/>
              <a:t>CCSVS Incident-level data – Satisfaction with reporting rape incidents (females), across all schools % relatively high, however, lots of variation across schools and depends </a:t>
            </a:r>
            <a:r>
              <a:rPr lang="en-US" sz="2800" smtClean="0"/>
              <a:t>on the % reported.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6026"/>
            <a:ext cx="3810330" cy="42675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130" y="1732605"/>
            <a:ext cx="4115157" cy="42309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756991"/>
            <a:ext cx="4115157" cy="420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468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</a:t>
            </a:r>
            <a:r>
              <a:rPr lang="en-US" dirty="0"/>
              <a:t>C</a:t>
            </a:r>
            <a:r>
              <a:rPr lang="en-US" dirty="0" smtClean="0"/>
              <a:t>limate Measures and Association with Victimization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812656"/>
              </p:ext>
            </p:extLst>
          </p:nvPr>
        </p:nvGraphicFramePr>
        <p:xfrm>
          <a:off x="76200" y="765049"/>
          <a:ext cx="8077200" cy="5711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78462"/>
              </p:ext>
            </p:extLst>
          </p:nvPr>
        </p:nvGraphicFramePr>
        <p:xfrm>
          <a:off x="8153400" y="838200"/>
          <a:ext cx="3809999" cy="5562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"/>
                <a:gridCol w="3428999"/>
              </a:tblGrid>
              <a:tr h="4976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u="sng" dirty="0" smtClean="0">
                          <a:effectLst/>
                          <a:latin typeface="+mn-lt"/>
                          <a:ea typeface="+mn-ea"/>
                        </a:rPr>
                        <a:t>#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</a:rPr>
                        <a:t>Label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General School Connectedness 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General Perceptions of Campus Police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General Perceptions of Faculty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General Perceptions of Leadership Staff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Perceptions of School Leadership Climate for Sexual Misconduct Prevention and Response 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Awareness and Perceived Fairness of School Sexual Assault Policy and Resources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Perceptions of School Leadership Climate for Treatment of Sexual Assault Victims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Likelihood of Personal Bystander Behavior to Prevent Sexual Misconduct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Perceptions of Student Norms Related to Sexual Misconduct: Student Misconduct  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56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Perceptions of Student Norms Related to Sexual Misconduct:  Student Bystander Behavior and Involvement 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47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Personal Acceptance of Sexual Misconduct 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470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Sexual harassment and coercion (females)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152400" y="838200"/>
          <a:ext cx="11811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482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CCSVS Prevalence of Intimate Partner Violence (females)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838200"/>
          <a:ext cx="117348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224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25D4D-289E-48C1-B277-2BEB492A7D19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12192000" cy="711660"/>
          </a:xfrm>
        </p:spPr>
        <p:txBody>
          <a:bodyPr/>
          <a:lstStyle/>
          <a:p>
            <a:r>
              <a:rPr lang="en-US" dirty="0" smtClean="0"/>
              <a:t>For More Information about the CCSVS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1524000" y="9906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09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349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Arial" charset="0"/>
              <a:buChar char="–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679450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F82"/>
              </a:buClr>
              <a:buSzPct val="80000"/>
              <a:buFont typeface="Wingdings" pitchFamily="1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2800" kern="0" dirty="0" smtClean="0"/>
              <a:t>Mike Planty, PhD</a:t>
            </a:r>
          </a:p>
          <a:p>
            <a:pPr>
              <a:buFont typeface="Wingdings" pitchFamily="2" charset="2"/>
              <a:buNone/>
            </a:pPr>
            <a:r>
              <a:rPr lang="en-US" sz="2800" kern="0" dirty="0" smtClean="0"/>
              <a:t>Bureau of Justice Statistics (BJS)</a:t>
            </a:r>
          </a:p>
          <a:p>
            <a:pPr>
              <a:buFont typeface="Wingdings" pitchFamily="2" charset="2"/>
              <a:buNone/>
            </a:pPr>
            <a:r>
              <a:rPr lang="en-US" sz="2800" kern="0" dirty="0" smtClean="0"/>
              <a:t>202-514-9746</a:t>
            </a:r>
          </a:p>
          <a:p>
            <a:pPr>
              <a:spcAft>
                <a:spcPts val="1800"/>
              </a:spcAft>
              <a:buFont typeface="Wingdings" pitchFamily="2" charset="2"/>
              <a:buNone/>
            </a:pPr>
            <a:r>
              <a:rPr lang="en-US" sz="2800" kern="0" dirty="0" smtClean="0">
                <a:hlinkClick r:id="rId3"/>
              </a:rPr>
              <a:t>michael.planty@usdoj.gov</a:t>
            </a:r>
            <a:endParaRPr lang="en-US" sz="2800" kern="0" dirty="0" smtClean="0"/>
          </a:p>
          <a:p>
            <a:pPr>
              <a:buFont typeface="Wingdings" pitchFamily="2" charset="2"/>
              <a:buNone/>
            </a:pPr>
            <a:r>
              <a:rPr lang="en-US" sz="2800" kern="0" dirty="0" smtClean="0"/>
              <a:t>For policy-related issues, email Allison Randall at OVW – </a:t>
            </a:r>
            <a:r>
              <a:rPr lang="en-US" sz="2800" kern="0" dirty="0" smtClean="0">
                <a:hlinkClick r:id="rId4"/>
              </a:rPr>
              <a:t>allison.randall@usdoj.gov</a:t>
            </a:r>
            <a:endParaRPr lang="en-US" sz="2800" kern="0" dirty="0" smtClean="0"/>
          </a:p>
          <a:p>
            <a:endParaRPr lang="en-US" sz="28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/>
              <a:t>For the full report and additional resources: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 smtClean="0">
                <a:hlinkClick r:id="rId5"/>
              </a:rPr>
              <a:t>www.bjs.gov/content/pub/pdf/ccsvsftr.pdf</a:t>
            </a:r>
            <a:r>
              <a:rPr lang="en-US" sz="2800" dirty="0" smtClean="0"/>
              <a:t> 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hlinkClick r:id="rId6"/>
              </a:rPr>
              <a:t>http://</a:t>
            </a:r>
            <a:r>
              <a:rPr lang="en-US" sz="2800" dirty="0" smtClean="0">
                <a:hlinkClick r:id="rId6"/>
              </a:rPr>
              <a:t>changingourcampus.org/resources/research</a:t>
            </a:r>
            <a:r>
              <a:rPr lang="en-US" sz="2800" dirty="0" smtClean="0"/>
              <a:t> </a:t>
            </a:r>
            <a:endParaRPr lang="en-US" sz="2800" kern="0" dirty="0" smtClean="0"/>
          </a:p>
        </p:txBody>
      </p:sp>
    </p:spTree>
    <p:extLst>
      <p:ext uri="{BB962C8B-B14F-4D97-AF65-F5344CB8AC3E}">
        <p14:creationId xmlns:p14="http://schemas.microsoft.com/office/powerpoint/2010/main" val="412777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RTI Corporate">
  <a:themeElements>
    <a:clrScheme name="RTI Theme Colors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85295"/>
      </a:accent1>
      <a:accent2>
        <a:srgbClr val="D06F1A"/>
      </a:accent2>
      <a:accent3>
        <a:srgbClr val="B1953A"/>
      </a:accent3>
      <a:accent4>
        <a:srgbClr val="FFC525"/>
      </a:accent4>
      <a:accent5>
        <a:srgbClr val="5D9732"/>
      </a:accent5>
      <a:accent6>
        <a:srgbClr val="4F2683"/>
      </a:accent6>
      <a:hlink>
        <a:srgbClr val="0045C7"/>
      </a:hlink>
      <a:folHlink>
        <a:srgbClr val="5D6EC9"/>
      </a:folHlink>
    </a:clrScheme>
    <a:fontScheme name="Custom Design">
      <a:majorFont>
        <a:latin typeface="Arial Narrow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5 RTI Template_eaj.potx" id="{F36C9CB5-03DD-49DE-A2E1-ECD0688EE6F0}" vid="{2E05CADE-BD4F-44D0-94ED-F5F5804852F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2015_RTI_Standard_Template</Template>
  <TotalTime>5020</TotalTime>
  <Words>1235</Words>
  <Application>Microsoft Office PowerPoint</Application>
  <PresentationFormat>Widescreen</PresentationFormat>
  <Paragraphs>178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Courier New</vt:lpstr>
      <vt:lpstr>Times New Roman</vt:lpstr>
      <vt:lpstr>Wingdings</vt:lpstr>
      <vt:lpstr>ヒラギノ角ゴ Pro W3</vt:lpstr>
      <vt:lpstr>1_RTI Corporate</vt:lpstr>
      <vt:lpstr>Campus Climate Survey Validation Study (CCSVS)</vt:lpstr>
      <vt:lpstr>CCSVS Background</vt:lpstr>
      <vt:lpstr>CCSVS Research Goals and Methodology</vt:lpstr>
      <vt:lpstr>CCSVS Research Goals and Methodology - Instrument </vt:lpstr>
      <vt:lpstr>CCSVS Research Goals and Methodology</vt:lpstr>
      <vt:lpstr>CCSVS Research Goals and Methodology – High Data Quality</vt:lpstr>
      <vt:lpstr>CCSVS Research Goals and Methodology</vt:lpstr>
      <vt:lpstr>Sexual Victimization Estimates</vt:lpstr>
      <vt:lpstr>Sexual Assault, Rape, and Sexual Battery:  Measurement</vt:lpstr>
      <vt:lpstr>CCSVS Prevalence Rates for Females - 2014-2015 Academic Year</vt:lpstr>
      <vt:lpstr>CCSVS Prevalence Rates for Females – Since Entering College and Lifetime</vt:lpstr>
      <vt:lpstr>Sexual Assault Prevalence by Victim Characteristics</vt:lpstr>
      <vt:lpstr> CCSVS Incident-level data – Month of sexual assault incident (females)</vt:lpstr>
      <vt:lpstr>CCSVS Incident-level data - Tactic used by offender (female victims)</vt:lpstr>
      <vt:lpstr>CCSVS Incident-level data - Victim disclosure and impact (female victims)</vt:lpstr>
      <vt:lpstr>CCSVS Incident-level data - Victim impact (continued)</vt:lpstr>
      <vt:lpstr>CCSVS Incident-level data - Comparison of CCSVS and Clery Data</vt:lpstr>
      <vt:lpstr>CCSVS Incident-level data - Reasons for not reporting rape incidents (females)</vt:lpstr>
      <vt:lpstr>CCSVS Incident-level data – Satisfaction with reporting rape incidents (females), across all schools % relatively high, however, lots of variation across schools and depends on the % reported. </vt:lpstr>
      <vt:lpstr>Campus Climate Measures and Association with Victimization</vt:lpstr>
      <vt:lpstr>Sexual harassment and coercion (females)</vt:lpstr>
      <vt:lpstr>CCSVS Prevalence of Intimate Partner Violence (females)</vt:lpstr>
      <vt:lpstr>For More Information about the CCSVS</vt:lpstr>
    </vt:vector>
  </TitlesOfParts>
  <Company>RTI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Climate Survey Validation Study (CCSVS)</dc:title>
  <dc:creator>Krebs, Christopher P.</dc:creator>
  <cp:lastModifiedBy>Katie Hanna</cp:lastModifiedBy>
  <cp:revision>325</cp:revision>
  <cp:lastPrinted>2015-11-16T20:40:46Z</cp:lastPrinted>
  <dcterms:created xsi:type="dcterms:W3CDTF">2015-08-11T14:17:10Z</dcterms:created>
  <dcterms:modified xsi:type="dcterms:W3CDTF">2016-02-09T22:31:57Z</dcterms:modified>
</cp:coreProperties>
</file>